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80" r:id="rId10"/>
    <p:sldId id="264" r:id="rId11"/>
    <p:sldId id="265" r:id="rId12"/>
    <p:sldId id="266" r:id="rId13"/>
    <p:sldId id="267" r:id="rId14"/>
    <p:sldId id="268" r:id="rId15"/>
    <p:sldId id="269" r:id="rId16"/>
    <p:sldId id="278" r:id="rId17"/>
    <p:sldId id="276" r:id="rId18"/>
    <p:sldId id="270" r:id="rId19"/>
    <p:sldId id="271" r:id="rId20"/>
    <p:sldId id="272" r:id="rId21"/>
    <p:sldId id="273" r:id="rId22"/>
    <p:sldId id="274" r:id="rId23"/>
    <p:sldId id="275" r:id="rId24"/>
  </p:sld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7C4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11"/>
    <p:restoredTop sz="94610"/>
  </p:normalViewPr>
  <p:slideViewPr>
    <p:cSldViewPr snapToGrid="0" snapToObjects="1">
      <p:cViewPr varScale="1">
        <p:scale>
          <a:sx n="85" d="100"/>
          <a:sy n="85" d="100"/>
        </p:scale>
        <p:origin x="562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292986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351B5-D5A9-17F1-0843-BD4695F44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D759705-4FE2-5564-CEB8-E2B652F3DB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7ADD859-7BF7-8F28-2A98-170D761DB0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7DE28E7-87BA-6BAC-AE0D-01ED0EFB35F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0463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055C29-DE84-E0A1-FE71-5B557AC9C2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1370000-9666-8215-EB24-414FC87746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05E106-A2EB-9447-9E46-FCA82E926A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906158-4864-6AA3-2E3F-74820C3A882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719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/mnt/data/a_bright_clear_daytime_suburban_neighborhood_scen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213F">
              <a:alpha val="82000"/>
            </a:srgbClr>
          </a:solidFill>
          <a:ln w="12700">
            <a:solidFill>
              <a:srgbClr val="09213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6" name="Text 2"/>
          <p:cNvSpPr/>
          <p:nvPr/>
        </p:nvSpPr>
        <p:spPr>
          <a:xfrm>
            <a:off x="685800" y="2011680"/>
            <a:ext cx="566928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Słoneczny Lubliniec II</a:t>
            </a:r>
            <a:endParaRPr lang="en-US" sz="3600" dirty="0"/>
          </a:p>
        </p:txBody>
      </p:sp>
      <p:sp>
        <p:nvSpPr>
          <p:cNvPr id="7" name="Text 3"/>
          <p:cNvSpPr/>
          <p:nvPr/>
        </p:nvSpPr>
        <p:spPr>
          <a:xfrm>
            <a:off x="713232" y="2743200"/>
            <a:ext cx="621792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18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Dostawa i montaż odnawialnych źródeł energii dla mieszkańców Gminy Lubliniec</a:t>
            </a:r>
            <a:endParaRPr lang="en-US" sz="1800" dirty="0"/>
          </a:p>
        </p:txBody>
      </p:sp>
      <p:sp>
        <p:nvSpPr>
          <p:cNvPr id="8" name="Shape 4"/>
          <p:cNvSpPr/>
          <p:nvPr/>
        </p:nvSpPr>
        <p:spPr>
          <a:xfrm>
            <a:off x="713232" y="3657600"/>
            <a:ext cx="5303520" cy="411480"/>
          </a:xfrm>
          <a:prstGeom prst="roundRect">
            <a:avLst>
              <a:gd name="adj" fmla="val 13333"/>
            </a:avLst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9" name="Text 5"/>
          <p:cNvSpPr/>
          <p:nvPr/>
        </p:nvSpPr>
        <p:spPr>
          <a:xfrm>
            <a:off x="786384" y="3712464"/>
            <a:ext cx="5157216" cy="33832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1B365D"/>
                </a:solidFill>
              </a:rPr>
              <a:t>Spotkanie informacyjne • 20.08.2026 • MDK Lubliniec</a:t>
            </a:r>
            <a:endParaRPr lang="en-US" sz="1200" dirty="0"/>
          </a:p>
        </p:txBody>
      </p:sp>
      <p:sp>
        <p:nvSpPr>
          <p:cNvPr id="10" name="Text 6"/>
          <p:cNvSpPr/>
          <p:nvPr/>
        </p:nvSpPr>
        <p:spPr>
          <a:xfrm>
            <a:off x="713232" y="6126480"/>
            <a:ext cx="6675120" cy="2286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0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 parasolowy w ramach Funduszy Europejskich dla Śląskiego 2021–2027</a:t>
            </a:r>
            <a:endParaRPr lang="en-US" sz="10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2D68C1A8-88CD-DEFF-F19C-259CD4002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121" y="244377"/>
            <a:ext cx="5839879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Fotowoltaika i magazyn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Limity techniczne instalacji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822960" y="1600199"/>
            <a:ext cx="3383280" cy="1911275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932688" y="1691640"/>
            <a:ext cx="502920" cy="61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☀️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508760" y="1709928"/>
            <a:ext cx="2560320" cy="4587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Moc PV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508760" y="2057399"/>
            <a:ext cx="2560320" cy="9632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Maksymalna moc instalacji fotowoltaicznej: 10 kWp.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434840" y="1600199"/>
            <a:ext cx="3383280" cy="1911275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544568" y="1691640"/>
            <a:ext cx="502920" cy="61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🧭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120640" y="1709928"/>
            <a:ext cx="2560320" cy="4587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Zacienienie i orientacja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120640" y="2057399"/>
            <a:ext cx="2560320" cy="9632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Wykluczona jest lokalizacja z nadmiernym zacienieniem oraz orientacją w kierunku północnym w określonym zakresie odchyleń.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046720" y="1600199"/>
            <a:ext cx="3383280" cy="1911275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8156448" y="1691640"/>
            <a:ext cx="502920" cy="61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🔌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732520" y="1709928"/>
            <a:ext cx="2560320" cy="4587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Brak rozbudowy starego falownika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732520" y="2057399"/>
            <a:ext cx="2560320" cy="9632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Projekt nie przewiduje dołączania dodatkowych modułów do istniejącego falownika — możliwa jest odrębna instalacja.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822960" y="3711459"/>
            <a:ext cx="3383280" cy="1911275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932688" y="3802900"/>
            <a:ext cx="502920" cy="61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🔋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508760" y="3821188"/>
            <a:ext cx="2560320" cy="4587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Pojemność magazynu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508760" y="4168659"/>
            <a:ext cx="2560320" cy="9632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Magazyn dobierany do mocy PV; maksymalnie 20 kWh przy instalacji 10 kWp.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4434840" y="3711459"/>
            <a:ext cx="3383280" cy="1911275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4544568" y="3802900"/>
            <a:ext cx="502920" cy="61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⚙️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5120640" y="3821188"/>
            <a:ext cx="2560320" cy="4587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Istniejąca PV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120640" y="4168659"/>
            <a:ext cx="2560320" cy="124602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Dla typu 2 potrzebny jest falownik hybrydowy albo możliwość podłączenia magazynu AC/DC; koszty dodatkowe ponosi mieszkaniec.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8046720" y="3711459"/>
            <a:ext cx="3383280" cy="1911275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8156448" y="3802900"/>
            <a:ext cx="502920" cy="611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🛠️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732520" y="3821188"/>
            <a:ext cx="2560320" cy="45870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Bez wyboru modelu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8732520" y="4168659"/>
            <a:ext cx="2560320" cy="963283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Producent i model urządzeń będą wynikiem postępowania przetargowego.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9</a:t>
            </a:r>
            <a:endParaRPr lang="en-US" sz="800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138A2AFD-9CF0-F441-BB9D-2731A4FFD498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E531C3A9-6E5E-B0D2-1C6A-82993FB6A2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2087" y="202812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Finansowanie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Jak dzielą się koszty?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727931" y="1827816"/>
            <a:ext cx="3474720" cy="3474720"/>
          </a:xfrm>
          <a:prstGeom prst="arc">
            <a:avLst/>
          </a:prstGeom>
          <a:noFill/>
          <a:ln w="203200">
            <a:solidFill>
              <a:srgbClr val="2F80ED"/>
            </a:solidFill>
            <a:prstDash val="solid"/>
            <a:headEnd type="none"/>
            <a:tailEnd type="none"/>
          </a:ln>
        </p:spPr>
      </p:sp>
      <p:sp>
        <p:nvSpPr>
          <p:cNvPr id="8" name="Shape 5"/>
          <p:cNvSpPr/>
          <p:nvPr/>
        </p:nvSpPr>
        <p:spPr>
          <a:xfrm rot="18360000">
            <a:off x="727932" y="1827817"/>
            <a:ext cx="3474720" cy="3474720"/>
          </a:xfrm>
          <a:prstGeom prst="arc">
            <a:avLst/>
          </a:prstGeom>
          <a:noFill/>
          <a:ln w="203200">
            <a:solidFill>
              <a:srgbClr val="F2994A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9" name="Text 6"/>
          <p:cNvSpPr/>
          <p:nvPr/>
        </p:nvSpPr>
        <p:spPr>
          <a:xfrm>
            <a:off x="1325880" y="2457450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200" b="1" dirty="0">
                <a:solidFill>
                  <a:srgbClr val="2F80ED"/>
                </a:solidFill>
              </a:rPr>
              <a:t>do 85%</a:t>
            </a:r>
            <a:endParaRPr lang="en-US" sz="3200" dirty="0"/>
          </a:p>
        </p:txBody>
      </p:sp>
      <p:sp>
        <p:nvSpPr>
          <p:cNvPr id="10" name="Text 7"/>
          <p:cNvSpPr/>
          <p:nvPr/>
        </p:nvSpPr>
        <p:spPr>
          <a:xfrm>
            <a:off x="1234440" y="2788919"/>
            <a:ext cx="2560320" cy="95832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dirty="0">
                <a:solidFill>
                  <a:srgbClr val="172033"/>
                </a:solidFill>
              </a:rPr>
              <a:t>dofinansowania kosztów kwalifikowalnych</a:t>
            </a:r>
            <a:endParaRPr lang="en-US" dirty="0"/>
          </a:p>
        </p:txBody>
      </p:sp>
      <p:sp>
        <p:nvSpPr>
          <p:cNvPr id="11" name="Text 8"/>
          <p:cNvSpPr/>
          <p:nvPr/>
        </p:nvSpPr>
        <p:spPr>
          <a:xfrm>
            <a:off x="4892040" y="1508760"/>
            <a:ext cx="6309360" cy="347472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dirty="0">
                <a:solidFill>
                  <a:srgbClr val="172033"/>
                </a:solidFill>
                <a:latin typeface="Aptos" panose="020B0004020202020204" pitchFamily="34" charset="0"/>
                <a:ea typeface="Aptos" pitchFamily="34" charset="-122"/>
                <a:cs typeface="Aptos" pitchFamily="34" charset="-120"/>
              </a:rPr>
              <a:t>Odbiorca końcowy ponosi nie mniej niż 15% kosztów kwalifikowalnych.</a:t>
            </a: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solidFill>
                  <a:srgbClr val="172033"/>
                </a:solidFill>
                <a:latin typeface="Aptos" panose="020B0004020202020204" pitchFamily="34" charset="0"/>
                <a:ea typeface="Aptos" pitchFamily="34" charset="-122"/>
                <a:cs typeface="Aptos" pitchFamily="34" charset="-120"/>
              </a:rPr>
              <a:t>Koszty niekwalifikowalne oraz dodatkowe prace nieobjęte dofinansowaniem pokrywa mieszkaniec.</a:t>
            </a: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solidFill>
                  <a:srgbClr val="172033"/>
                </a:solidFill>
                <a:latin typeface="Aptos" panose="020B0004020202020204" pitchFamily="34" charset="0"/>
                <a:ea typeface="Aptos" pitchFamily="34" charset="-122"/>
                <a:cs typeface="Aptos" pitchFamily="34" charset="-120"/>
              </a:rPr>
              <a:t>Wysokość wkładu może zmienić się po wyborze wykonawcy; ostateczne rozliczenie nastąpi po zatwierdzeniu końcowego rozliczenia projektu.</a:t>
            </a:r>
            <a:endParaRPr lang="en-US" dirty="0">
              <a:latin typeface="Aptos" panose="020B0004020202020204" pitchFamily="34" charset="0"/>
            </a:endParaRPr>
          </a:p>
          <a:p>
            <a:r>
              <a:rPr lang="en-US" dirty="0">
                <a:solidFill>
                  <a:srgbClr val="172033"/>
                </a:solidFill>
                <a:latin typeface="Aptos" panose="020B0004020202020204" pitchFamily="34" charset="0"/>
                <a:ea typeface="Aptos" pitchFamily="34" charset="-122"/>
                <a:cs typeface="Aptos" pitchFamily="34" charset="-120"/>
              </a:rPr>
              <a:t>Nie można uzyskać dofinansowania na tę samą instalację z innego programu, np. Mój Prąd lub Czyste </a:t>
            </a:r>
            <a:r>
              <a:rPr lang="en-US" dirty="0" err="1">
                <a:solidFill>
                  <a:srgbClr val="172033"/>
                </a:solidFill>
                <a:latin typeface="Aptos" panose="020B0004020202020204" pitchFamily="34" charset="0"/>
                <a:ea typeface="Aptos" pitchFamily="34" charset="-122"/>
                <a:cs typeface="Aptos" pitchFamily="34" charset="-120"/>
              </a:rPr>
              <a:t>Powietrze</a:t>
            </a:r>
            <a:r>
              <a:rPr lang="en-US" dirty="0">
                <a:solidFill>
                  <a:srgbClr val="172033"/>
                </a:solidFill>
                <a:latin typeface="Aptos" panose="020B0004020202020204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pl-PL" dirty="0">
              <a:solidFill>
                <a:srgbClr val="172033"/>
              </a:solidFill>
              <a:latin typeface="Aptos" panose="020B0004020202020204" pitchFamily="34" charset="0"/>
              <a:ea typeface="Aptos" pitchFamily="34" charset="-122"/>
              <a:cs typeface="Aptos" pitchFamily="34" charset="-12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3" name="Text 10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10</a:t>
            </a:r>
            <a:endParaRPr lang="en-US" sz="800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C96DE7B8-2689-2CCE-0D30-5D5D82501A5D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5" name="Obraz 14">
            <a:extLst>
              <a:ext uri="{FF2B5EF4-FFF2-40B4-BE49-F238E27FC236}">
                <a16:creationId xmlns:a16="http://schemas.microsoft.com/office/drawing/2014/main" id="{5D0DC503-84AC-A8C4-65FC-5F7BE4571E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05156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305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Koszty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Orientacyjne koszty przyjęte w </a:t>
            </a: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Regulaminie</a:t>
            </a:r>
            <a:r>
              <a:rPr lang="pl-PL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i termin wpłaty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914400" y="1691640"/>
            <a:ext cx="384048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24128" y="1801368"/>
            <a:ext cx="362102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F80E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5 000 zł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1051560" y="2441448"/>
            <a:ext cx="356616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średni koszt brutto za 1 </a:t>
            </a:r>
            <a:r>
              <a:rPr lang="en-US" sz="1400" dirty="0" err="1">
                <a:solidFill>
                  <a:srgbClr val="172033"/>
                </a:solidFill>
              </a:rPr>
              <a:t>kWp</a:t>
            </a:r>
            <a:r>
              <a:rPr lang="en-US" sz="1400" dirty="0">
                <a:solidFill>
                  <a:srgbClr val="172033"/>
                </a:solidFill>
              </a:rPr>
              <a:t> </a:t>
            </a:r>
            <a:endParaRPr lang="pl-PL" sz="1400" dirty="0">
              <a:solidFill>
                <a:srgbClr val="172033"/>
              </a:solidFill>
            </a:endParaRPr>
          </a:p>
          <a:p>
            <a:pPr marL="0" indent="0" algn="ctr">
              <a:buNone/>
            </a:pPr>
            <a:r>
              <a:rPr lang="en-US" sz="1400" dirty="0" err="1">
                <a:solidFill>
                  <a:srgbClr val="172033"/>
                </a:solidFill>
              </a:rPr>
              <a:t>instalacji</a:t>
            </a:r>
            <a:r>
              <a:rPr lang="en-US" sz="1400" dirty="0">
                <a:solidFill>
                  <a:srgbClr val="172033"/>
                </a:solidFill>
              </a:rPr>
              <a:t> fotowoltaicznej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5166360" y="1691640"/>
            <a:ext cx="310896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5276088" y="1801368"/>
            <a:ext cx="28895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299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20 000 zł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5303520" y="2441448"/>
            <a:ext cx="28346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średni koszt brutto magazynu energii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8686800" y="1691640"/>
            <a:ext cx="256032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8796528" y="1801368"/>
            <a:ext cx="234086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7D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 dni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8823960" y="2441448"/>
            <a:ext cx="22860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termin wpłaty wkładu własnego od podpisania umowy</a:t>
            </a:r>
            <a:endParaRPr lang="en-US" sz="1400" dirty="0"/>
          </a:p>
        </p:txBody>
      </p:sp>
      <p:sp>
        <p:nvSpPr>
          <p:cNvPr id="16" name="Text 13"/>
          <p:cNvSpPr/>
          <p:nvPr/>
        </p:nvSpPr>
        <p:spPr>
          <a:xfrm>
            <a:off x="1005840" y="3977640"/>
            <a:ext cx="10058400" cy="6400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Powyższe wartości służą do </a:t>
            </a:r>
            <a:r>
              <a:rPr lang="en-US" sz="18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oszacowania</a:t>
            </a:r>
            <a:r>
              <a:rPr lang="en-US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pl-PL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wartości </a:t>
            </a:r>
            <a:r>
              <a:rPr lang="pl-PL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</a:t>
            </a:r>
            <a:r>
              <a:rPr lang="en-US" sz="18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rojektu</a:t>
            </a:r>
            <a:r>
              <a:rPr lang="en-US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 Kwota udziału mieszkańca zostanie ustalona po rozstrzygnięciu </a:t>
            </a:r>
            <a:r>
              <a:rPr lang="en-US" sz="18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postępowania</a:t>
            </a:r>
            <a:r>
              <a:rPr lang="en-US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pl-PL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przetargowego </a:t>
            </a:r>
            <a:r>
              <a:rPr lang="en-US" sz="18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</a:t>
            </a:r>
            <a:r>
              <a:rPr lang="en-US" sz="18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dostawę i montaż instalacji OZE.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914400" y="4983480"/>
            <a:ext cx="10332720" cy="502920"/>
          </a:xfrm>
          <a:prstGeom prst="roundRect">
            <a:avLst>
              <a:gd name="adj" fmla="val 10909"/>
            </a:avLst>
          </a:prstGeom>
          <a:solidFill>
            <a:srgbClr val="FFE9E2"/>
          </a:solidFill>
          <a:ln w="12700">
            <a:solidFill>
              <a:srgbClr val="FFE9E2"/>
            </a:solidFill>
            <a:prstDash val="solid"/>
          </a:ln>
        </p:spPr>
      </p:sp>
      <p:sp>
        <p:nvSpPr>
          <p:cNvPr id="18" name="Text 15"/>
          <p:cNvSpPr/>
          <p:nvPr/>
        </p:nvSpPr>
        <p:spPr>
          <a:xfrm>
            <a:off x="1005840" y="5038344"/>
            <a:ext cx="10241280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2033"/>
                </a:solidFill>
              </a:rPr>
              <a:t>Niedokonanie wpłaty w terminie i wysokości określonej w umowie oznacza rezygnację z udziału w projekcie.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11</a:t>
            </a:r>
            <a:endParaRPr lang="en-US" sz="8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06240113-9D14-0A46-73D2-6EA96DBC2B3B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239A40E0-94E1-63AC-1716-AF364CB432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34091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Komplet zgłoszeniowy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Jakie dokumenty trzeba złożyć?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005840" y="1600199"/>
            <a:ext cx="3017520" cy="1481329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1115568" y="169164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1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691640" y="1709928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Deklaracja udziału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691640" y="2057399"/>
            <a:ext cx="2194560" cy="80101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Wraz z oświadczeniem o prawie dysponowania nieruchomością.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572000" y="1600199"/>
            <a:ext cx="3017520" cy="1481329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681728" y="169164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2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257800" y="1709928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Ankieta doboru instalacji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257800" y="2057399"/>
            <a:ext cx="2194560" cy="80101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Dane techniczne, zużycie energii, informacje o istniejącej PV i magazynie.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138160" y="1600199"/>
            <a:ext cx="3017520" cy="1481329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8247888" y="1691640"/>
            <a:ext cx="502920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3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823960" y="1709928"/>
            <a:ext cx="2194560" cy="329184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Pełnomocnictwa / zgody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823960" y="2057399"/>
            <a:ext cx="2194560" cy="80101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Wymagane przy współwłasności nieruchomości.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1234440" y="3579714"/>
            <a:ext cx="9692640" cy="59436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Na dalszych etapach pojawią się także m.in. karta obiegowa, protokół weryfikacji technicznej i umowa o wsparcie.</a:t>
            </a:r>
            <a:endParaRPr lang="en-US" sz="1500" dirty="0"/>
          </a:p>
        </p:txBody>
      </p:sp>
      <p:pic>
        <p:nvPicPr>
          <p:cNvPr id="20" name="Image 1" descr="/mnt/data/a_clean_modern_office_reception_interior_scene_p_batch_3.png"/>
          <p:cNvPicPr>
            <a:picLocks noChangeAspect="1"/>
          </p:cNvPicPr>
          <p:nvPr/>
        </p:nvPicPr>
        <p:blipFill>
          <a:blip r:embed="rId3"/>
          <a:srcRect t="35000" r="2917" b="30000"/>
          <a:stretch/>
        </p:blipFill>
        <p:spPr>
          <a:xfrm>
            <a:off x="2926080" y="4343400"/>
            <a:ext cx="6309360" cy="128016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12</a:t>
            </a:r>
            <a:endParaRPr lang="en-US" sz="800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19882481-B52E-4C3C-F3CD-DEAE897FFB2E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B872A90D-754C-5F54-59C5-CAB5A947CF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774" y="176741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 składania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Jak złożyć dokumenty?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868680" y="1575193"/>
            <a:ext cx="5120640" cy="2301779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978408" y="1666633"/>
            <a:ext cx="502920" cy="594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📄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554480" y="1684921"/>
            <a:ext cx="4297680" cy="4455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Papierowo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554480" y="2032395"/>
            <a:ext cx="4297680" cy="13810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Komplet trwale spiętych, oryginalnie podpisanych dokumentów: Biuro Podawcze/Informacja, ul. Paderewskiego 7a.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6217920" y="1527583"/>
            <a:ext cx="5120640" cy="2402902"/>
          </a:xfrm>
          <a:prstGeom prst="roundRect">
            <a:avLst>
              <a:gd name="adj" fmla="val 5161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6327648" y="1666633"/>
            <a:ext cx="502920" cy="594009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💻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6903720" y="1684921"/>
            <a:ext cx="4297680" cy="44550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Elektronicznie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03720" y="2130426"/>
            <a:ext cx="4297680" cy="15540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Przez system e-Doręczeń na adres AE:PL-37758-67285-JDVEJ-20; dokumenty podpisane kwalifikowanym podpisem lub profilem </a:t>
            </a:r>
            <a:r>
              <a:rPr lang="en-US" sz="1400" dirty="0" err="1">
                <a:solidFill>
                  <a:srgbClr val="172033"/>
                </a:solidFill>
              </a:rPr>
              <a:t>zaufanym</a:t>
            </a:r>
            <a:r>
              <a:rPr lang="en-US" sz="1400" dirty="0">
                <a:solidFill>
                  <a:srgbClr val="172033"/>
                </a:solidFill>
              </a:rPr>
              <a:t>.</a:t>
            </a:r>
            <a:r>
              <a:rPr lang="pl-PL" sz="1400" dirty="0">
                <a:solidFill>
                  <a:srgbClr val="172033"/>
                </a:solidFill>
              </a:rPr>
              <a:t> </a:t>
            </a:r>
            <a:r>
              <a:rPr lang="pl-PL" sz="1400" dirty="0"/>
              <a:t>Za datę złożenia Deklaracji wraz z załącznikami przyjmuje się datę odebrania korespondencji przez adresata. Korespondencja elektroniczna  musi być nadana w wyznaczonych dniach i godzinach pracy urzędu podczas trwania naboru.</a:t>
            </a:r>
            <a:endParaRPr lang="en-US" sz="1400" dirty="0"/>
          </a:p>
        </p:txBody>
      </p:sp>
      <p:graphicFrame>
        <p:nvGraphicFramePr>
          <p:cNvPr id="1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532753"/>
              </p:ext>
            </p:extLst>
          </p:nvPr>
        </p:nvGraphicFramePr>
        <p:xfrm>
          <a:off x="2483162" y="4065218"/>
          <a:ext cx="7315200" cy="1600200"/>
        </p:xfrm>
        <a:graphic>
          <a:graphicData uri="http://schemas.openxmlformats.org/drawingml/2006/table">
            <a:tbl>
              <a:tblPr/>
              <a:tblGrid>
                <a:gridCol w="3657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Godziny przyjmowania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Poniedziałek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7:00–17:00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Wtorek–czwartek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7:00–15:00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005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Piątek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7:00–13:00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6" name="Shape 12"/>
          <p:cNvSpPr/>
          <p:nvPr/>
        </p:nvSpPr>
        <p:spPr>
          <a:xfrm>
            <a:off x="868680" y="5852160"/>
            <a:ext cx="10515600" cy="457200"/>
          </a:xfrm>
          <a:prstGeom prst="roundRect">
            <a:avLst>
              <a:gd name="adj" fmla="val 12000"/>
            </a:avLst>
          </a:prstGeom>
          <a:solidFill>
            <a:srgbClr val="FFE9E2"/>
          </a:solidFill>
          <a:ln w="12700">
            <a:solidFill>
              <a:srgbClr val="FFE9E2"/>
            </a:solidFill>
            <a:prstDash val="solid"/>
          </a:ln>
        </p:spPr>
      </p:sp>
      <p:sp>
        <p:nvSpPr>
          <p:cNvPr id="17" name="Text 13"/>
          <p:cNvSpPr/>
          <p:nvPr/>
        </p:nvSpPr>
        <p:spPr>
          <a:xfrm>
            <a:off x="868680" y="5925312"/>
            <a:ext cx="105156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172033"/>
                </a:solidFill>
              </a:rPr>
              <a:t>Nie dopuszcza się składania wniosków pocztą lub kurierem.</a:t>
            </a:r>
            <a:endParaRPr lang="en-US" sz="1400" dirty="0"/>
          </a:p>
        </p:txBody>
      </p:sp>
      <p:sp>
        <p:nvSpPr>
          <p:cNvPr id="18" name="Text 14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9" name="Text 15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13</a:t>
            </a:r>
            <a:endParaRPr lang="en-US" sz="800" dirty="0"/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2CB30A98-6B03-7CB7-0F4B-B80E7AB7313D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1" name="Obraz 20">
            <a:extLst>
              <a:ext uri="{FF2B5EF4-FFF2-40B4-BE49-F238E27FC236}">
                <a16:creationId xmlns:a16="http://schemas.microsoft.com/office/drawing/2014/main" id="{D66D45D8-045D-ED57-0C19-89BE4242A3B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337" y="94445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372" y="-100345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Formalna i merytoryczna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Ocena</a:t>
            </a: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wniosków</a:t>
            </a:r>
            <a:r>
              <a:rPr lang="pl-PL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– kryteria formalne cz.1</a:t>
            </a:r>
            <a:endParaRPr lang="en-US" sz="2500" dirty="0"/>
          </a:p>
        </p:txBody>
      </p:sp>
      <p:sp>
        <p:nvSpPr>
          <p:cNvPr id="11" name="Text 7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2" name="Text 8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14</a:t>
            </a:r>
            <a:endParaRPr lang="en-US" sz="8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4B6F1721-7709-1D3C-C900-B86EB65146AA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7821FCD6-3F53-7838-8943-10E40301A0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99" y="100345"/>
            <a:ext cx="4651651" cy="499915"/>
          </a:xfrm>
          <a:prstGeom prst="rect">
            <a:avLst/>
          </a:prstGeom>
        </p:spPr>
      </p:pic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D23BF19D-A67E-F8E6-1784-20C53BDE430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2482165"/>
              </p:ext>
            </p:extLst>
          </p:nvPr>
        </p:nvGraphicFramePr>
        <p:xfrm>
          <a:off x="481446" y="1344168"/>
          <a:ext cx="11091989" cy="5173360"/>
        </p:xfrm>
        <a:graphic>
          <a:graphicData uri="http://schemas.openxmlformats.org/drawingml/2006/table">
            <a:tbl>
              <a:tblPr/>
              <a:tblGrid>
                <a:gridCol w="257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6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 err="1">
                          <a:solidFill>
                            <a:srgbClr val="FFFFFF"/>
                          </a:solidFill>
                          <a:latin typeface="+mn-lt"/>
                          <a:ea typeface="Aptos" pitchFamily="34" charset="-122"/>
                          <a:cs typeface="Aptos" pitchFamily="34" charset="-120"/>
                        </a:rPr>
                        <a:t>Kryterium</a:t>
                      </a: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+mn-lt"/>
                          <a:ea typeface="Aptos" pitchFamily="34" charset="-122"/>
                          <a:cs typeface="Aptos" pitchFamily="34" charset="-120"/>
                        </a:rPr>
                        <a:t> </a:t>
                      </a:r>
                      <a:r>
                        <a:rPr lang="pl-PL" sz="1400" b="1" dirty="0">
                          <a:solidFill>
                            <a:srgbClr val="FFFFFF"/>
                          </a:solidFill>
                          <a:latin typeface="+mn-lt"/>
                          <a:ea typeface="Aptos" pitchFamily="34" charset="-122"/>
                          <a:cs typeface="Aptos" pitchFamily="34" charset="-120"/>
                        </a:rPr>
                        <a:t>formalne</a:t>
                      </a:r>
                      <a:endParaRPr lang="en-US" sz="14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400" b="1" dirty="0">
                          <a:solidFill>
                            <a:srgbClr val="FFFFFF"/>
                          </a:solidFill>
                          <a:latin typeface="+mn-lt"/>
                          <a:ea typeface="Aptos" charset="0"/>
                          <a:cs typeface="Aptos" charset="0"/>
                        </a:rPr>
                        <a:t>Opis (ocena: spełnia/nie spełnia)</a:t>
                      </a:r>
                      <a:endParaRPr lang="en-US" sz="14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77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Termin złożenia dokumentów zgłoszeniowych 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dirty="0">
                          <a:latin typeface="+mn-lt"/>
                          <a:ea typeface="Aptos" charset="0"/>
                          <a:cs typeface="Aptos" charset="0"/>
                        </a:rPr>
                        <a:t>Weryfikacja czy </a:t>
                      </a: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dokumenty zgłoszeniowe zostały złożone w podanym terminie (do 14.09.2026r. godz. 17.00)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330925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Kwalifikowalność Uczestnika Projektu 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Sprawdzone zostaną następujące elementy: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 Czy Uczestnik posiada tytuł prawny do nieruchomości w postaci własności lub współwłasności w oparciu o dane widniejące w Elektronicznych Księgach Wieczystych. 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 Czy dołączono pełnomocnictwa wszystkich współwłaścicieli. 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Weryfikacja nastąpi: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dzień oceny deklaracji,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dzień podpisania umowy,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przed 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zaplanowanym odbiorem końcowym.</a:t>
                      </a:r>
                    </a:p>
                    <a:p>
                      <a:pPr lvl="0"/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Kryterium podlega jednorazowemu uzupełnieniu na wezwanie na każdym etapie oceny.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2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Niespełnienie kryterium skutkuje odrzuceniem deklaracji.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1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Kwalifikowalność Inwestycji oraz budynku cz.1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Zostanie sprawdzone czy z danych  i oświadczeń jakie podano w dokumentach zgłoszeniowych wynika, że instalacje, o które wnioskuje Uczestnik Projektu oraz budynki są zgodne z założeniami Regulaminu.  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kryterium sprawdzone zostanie: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dach jest pokryty eternitem?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budynek jest oddany do użytkowania?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budynku jest połączenie internetowe?</a:t>
                      </a:r>
                    </a:p>
                    <a:p>
                      <a:pPr lvl="0"/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budynek posiada zezwolenie/opinię konserwatora zabytków na realizację inwestycji?</a:t>
                      </a:r>
                    </a:p>
                    <a:p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Weryfikacja nastąpi:</a:t>
                      </a:r>
                    </a:p>
                    <a:p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dzień oceny deklaracji (na podstawie oświadczenia),</a:t>
                      </a:r>
                    </a:p>
                    <a:p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dzień weryfikacji technicznej.</a:t>
                      </a:r>
                    </a:p>
                    <a:p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Kryterium podlega jednorazowemu uzupełnieniu na wezwanie na każdym etapie oceny.</a:t>
                      </a:r>
                    </a:p>
                    <a:p>
                      <a:r>
                        <a:rPr lang="pl-PL" sz="12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Niespełnienie kryterium skutkuje odrzuceniem deklaracji.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272868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B4F6EC-64A2-99BE-CB6C-C455372B4E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D163B3DB-808E-4530-CA27-EB049D2480B3}"/>
              </a:ext>
            </a:extLst>
          </p:cNvPr>
          <p:cNvSpPr/>
          <p:nvPr/>
        </p:nvSpPr>
        <p:spPr>
          <a:xfrm>
            <a:off x="-1372" y="-100345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>
            <a:extLst>
              <a:ext uri="{FF2B5EF4-FFF2-40B4-BE49-F238E27FC236}">
                <a16:creationId xmlns:a16="http://schemas.microsoft.com/office/drawing/2014/main" id="{2625FB26-4AC1-9023-0B37-5F3D42E8914E}"/>
              </a:ext>
            </a:extLst>
          </p:cNvPr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DF793424-F28F-2B10-A869-315A002C386B}"/>
              </a:ext>
            </a:extLst>
          </p:cNvPr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Formalna i merytoryczna</a:t>
            </a:r>
            <a:endParaRPr lang="en-US" sz="1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4A9B17D6-E695-FF92-B088-D2D725B7D1FE}"/>
              </a:ext>
            </a:extLst>
          </p:cNvPr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Ocena</a:t>
            </a: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wniosków</a:t>
            </a:r>
            <a:r>
              <a:rPr lang="pl-PL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– kryteria formalne cz.2</a:t>
            </a:r>
            <a:endParaRPr lang="en-US" sz="2500" dirty="0"/>
          </a:p>
        </p:txBody>
      </p:sp>
      <p:sp>
        <p:nvSpPr>
          <p:cNvPr id="11" name="Text 7">
            <a:extLst>
              <a:ext uri="{FF2B5EF4-FFF2-40B4-BE49-F238E27FC236}">
                <a16:creationId xmlns:a16="http://schemas.microsoft.com/office/drawing/2014/main" id="{0C9F0516-4691-70E0-7868-FA203872D5A5}"/>
              </a:ext>
            </a:extLst>
          </p:cNvPr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2" name="Text 8">
            <a:extLst>
              <a:ext uri="{FF2B5EF4-FFF2-40B4-BE49-F238E27FC236}">
                <a16:creationId xmlns:a16="http://schemas.microsoft.com/office/drawing/2014/main" id="{4C6B0ED6-4C06-BCBB-57B2-AF3256BA4A1F}"/>
              </a:ext>
            </a:extLst>
          </p:cNvPr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14</a:t>
            </a:r>
            <a:endParaRPr lang="en-US" sz="800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20CA94B1-8C21-8214-68DF-467224903926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3A3D14FE-DA77-700B-B7EA-9E8FF9FD53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899" y="100345"/>
            <a:ext cx="4651651" cy="499915"/>
          </a:xfrm>
          <a:prstGeom prst="rect">
            <a:avLst/>
          </a:prstGeom>
        </p:spPr>
      </p:pic>
      <p:graphicFrame>
        <p:nvGraphicFramePr>
          <p:cNvPr id="3" name="Table 0">
            <a:extLst>
              <a:ext uri="{FF2B5EF4-FFF2-40B4-BE49-F238E27FC236}">
                <a16:creationId xmlns:a16="http://schemas.microsoft.com/office/drawing/2014/main" id="{FC7D1945-3938-D8CD-F4CC-406FE762C3A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8513975"/>
              </p:ext>
            </p:extLst>
          </p:nvPr>
        </p:nvGraphicFramePr>
        <p:xfrm>
          <a:off x="481446" y="1344168"/>
          <a:ext cx="11091989" cy="4637801"/>
        </p:xfrm>
        <a:graphic>
          <a:graphicData uri="http://schemas.openxmlformats.org/drawingml/2006/table">
            <a:tbl>
              <a:tblPr/>
              <a:tblGrid>
                <a:gridCol w="25755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1647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0192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200" b="1" dirty="0" err="1">
                          <a:solidFill>
                            <a:srgbClr val="FFFFFF"/>
                          </a:solidFill>
                          <a:latin typeface="+mn-lt"/>
                          <a:ea typeface="Aptos" pitchFamily="34" charset="-122"/>
                          <a:cs typeface="Aptos" pitchFamily="34" charset="-120"/>
                        </a:rPr>
                        <a:t>Kryterium</a:t>
                      </a:r>
                      <a:r>
                        <a:rPr lang="en-US" sz="1200" b="1" dirty="0">
                          <a:solidFill>
                            <a:srgbClr val="FFFFFF"/>
                          </a:solidFill>
                          <a:latin typeface="+mn-lt"/>
                          <a:ea typeface="Aptos" pitchFamily="34" charset="-122"/>
                          <a:cs typeface="Aptos" pitchFamily="34" charset="-120"/>
                        </a:rPr>
                        <a:t> </a:t>
                      </a:r>
                      <a:r>
                        <a:rPr lang="pl-PL" sz="1200" b="1" dirty="0">
                          <a:solidFill>
                            <a:srgbClr val="FFFFFF"/>
                          </a:solidFill>
                          <a:latin typeface="+mn-lt"/>
                          <a:ea typeface="Aptos" pitchFamily="34" charset="-122"/>
                          <a:cs typeface="Aptos" pitchFamily="34" charset="-120"/>
                        </a:rPr>
                        <a:t>formalne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b="1" dirty="0">
                          <a:solidFill>
                            <a:srgbClr val="FFFFFF"/>
                          </a:solidFill>
                          <a:latin typeface="+mn-lt"/>
                          <a:ea typeface="Aptos" charset="0"/>
                          <a:cs typeface="Aptos" charset="0"/>
                        </a:rPr>
                        <a:t>Opis (ocena: spełnia/nie spełnia)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031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Kwalifikowalność Inwestycji oraz budynku cz.2</a:t>
                      </a:r>
                      <a:endParaRPr lang="en-US" sz="1200" dirty="0">
                        <a:latin typeface="+mn-lt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Zostanie sprawdzone czy z danych  i oświadczeń jakie podano w dokumentach zgłoszeniowych wynika, że instalacje, o które wnioskuje Uczestnik Projektu oraz budynki są zgodne z założeniami Regulaminu.  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 ramach kryterium sprawdzone zostanie:</a:t>
                      </a:r>
                    </a:p>
                    <a:p>
                      <a:pPr lvl="0"/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Czy w budynku prowadzona jest działalność gospodarcza?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Weryfikowane będzie to w oparciu o dane widniejące w bazach: REGON, KRS oraz CEIDG, a także rejestrze podatków Gminy Lubliniec.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Weryfikacja nastąpi: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dzień oceny deklaracji,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na dzień podpisania umowy,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przed zaplanowanym odbiorem końcowym.</a:t>
                      </a:r>
                    </a:p>
                    <a:p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</a:t>
                      </a: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Kryterium podlega jednorazowemu uzupełnieniu na wezwanie na każdym etapie oceny.</a:t>
                      </a:r>
                    </a:p>
                    <a:p>
                      <a:r>
                        <a:rPr lang="pl-PL" sz="1200" b="0" u="sng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Niespełnienie kryterium skutkuje odrzuceniem deklaracji.</a:t>
                      </a:r>
                    </a:p>
                    <a:p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2617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Kompletność dokumentów zgłoszeniowych </a:t>
                      </a:r>
                      <a:endParaRPr lang="en-US" sz="1200" b="0" dirty="0">
                        <a:latin typeface="Aptos" panose="020B0004020202020204" pitchFamily="34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"/>
                        </a:spcAft>
                        <a:buNone/>
                      </a:pPr>
                      <a:r>
                        <a:rPr lang="pl-PL" sz="1200" b="0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Zostanie sprawdzone czy </a:t>
                      </a:r>
                      <a:r>
                        <a:rPr lang="pl-PL" sz="1200" b="0" kern="100" dirty="0">
                          <a:effectLst/>
                          <a:latin typeface="Aptos" panose="020B0004020202020204" pitchFamily="34" charset="0"/>
                          <a:ea typeface="Carlito"/>
                          <a:cs typeface="Times New Roman" panose="02020603050405020304" pitchFamily="18" charset="0"/>
                        </a:rPr>
                        <a:t>złożono wszystkie </a:t>
                      </a:r>
                      <a:r>
                        <a:rPr lang="pl-PL" sz="1200" b="0" kern="100" dirty="0">
                          <a:effectLst/>
                          <a:latin typeface="Aptos" panose="020B000402020202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dokumenty. </a:t>
                      </a:r>
                      <a:endParaRPr lang="pl-PL" sz="1200" b="0" kern="100" dirty="0">
                        <a:effectLst/>
                        <a:latin typeface="Aptos" panose="020B0004020202020204" pitchFamily="34" charset="0"/>
                        <a:ea typeface="Carlito"/>
                        <a:cs typeface="Times New Roman" panose="02020603050405020304" pitchFamily="18" charset="0"/>
                      </a:endParaRPr>
                    </a:p>
                    <a:p>
                      <a:pPr>
                        <a:spcAft>
                          <a:spcPts val="10"/>
                        </a:spcAft>
                        <a:buNone/>
                      </a:pPr>
                      <a:r>
                        <a:rPr lang="pl-PL" sz="1200" b="0" kern="100" dirty="0">
                          <a:effectLst/>
                          <a:latin typeface="Aptos" panose="020B0004020202020204" pitchFamily="34" charset="0"/>
                          <a:ea typeface="Carlito"/>
                          <a:cs typeface="Times New Roman" panose="02020603050405020304" pitchFamily="18" charset="0"/>
                        </a:rPr>
                        <a:t>Kryterium podlega jednorazowemu uzupełnieniu na wezwanie na etapie oceny deklaracji.</a:t>
                      </a:r>
                    </a:p>
                    <a:p>
                      <a:pPr>
                        <a:spcAft>
                          <a:spcPts val="10"/>
                        </a:spcAft>
                        <a:buNone/>
                      </a:pPr>
                      <a:r>
                        <a:rPr lang="pl-PL" sz="1200" b="0" u="sng" kern="100" dirty="0">
                          <a:effectLst/>
                          <a:latin typeface="Aptos" panose="020B0004020202020204" pitchFamily="34" charset="0"/>
                          <a:ea typeface="Carlito"/>
                          <a:cs typeface="Times New Roman" panose="02020603050405020304" pitchFamily="18" charset="0"/>
                        </a:rPr>
                        <a:t>Niespełnienie kryterium skutkuje odrzuceniem deklaracji.</a:t>
                      </a:r>
                      <a:endParaRPr lang="pl-PL" sz="1200" b="0" kern="100" dirty="0">
                        <a:effectLst/>
                        <a:latin typeface="Aptos" panose="020B0004020202020204" pitchFamily="34" charset="0"/>
                        <a:ea typeface="Carlito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6123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pl-PL" sz="120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Forma wniesienia dokumentów zgłoszeniowych (papierowo lub elektronicznie)</a:t>
                      </a: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pl-PL" sz="1200" b="0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Ocena jednorazowa na dzień oceny formalnej wniosku w oparciu o dokumenty złożone w ramach naboru.</a:t>
                      </a:r>
                    </a:p>
                    <a:p>
                      <a:r>
                        <a:rPr lang="pl-PL" sz="1200" b="0" u="sng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Nie podlega uzupełnieniu.</a:t>
                      </a:r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  <a:p>
                      <a:r>
                        <a:rPr lang="pl-PL" sz="1200" b="0" u="sng" kern="1200" dirty="0">
                          <a:solidFill>
                            <a:schemeClr val="tx1"/>
                          </a:solidFill>
                          <a:effectLst/>
                          <a:latin typeface="Aptos" panose="020B0004020202020204" pitchFamily="34" charset="0"/>
                          <a:ea typeface="+mn-ea"/>
                          <a:cs typeface="+mn-cs"/>
                        </a:rPr>
                        <a:t>Niespełnienie kryterium skutkuje odrzuceniem deklaracji.</a:t>
                      </a:r>
                    </a:p>
                    <a:p>
                      <a:endParaRPr lang="pl-PL" sz="1200" b="0" kern="1200" dirty="0">
                        <a:solidFill>
                          <a:schemeClr val="tx1"/>
                        </a:solidFill>
                        <a:effectLst/>
                        <a:latin typeface="Aptos" panose="020B0004020202020204" pitchFamily="34" charset="0"/>
                        <a:ea typeface="+mn-ea"/>
                        <a:cs typeface="+mn-cs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52728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90683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>
            <a:extLst>
              <a:ext uri="{FF2B5EF4-FFF2-40B4-BE49-F238E27FC236}">
                <a16:creationId xmlns:a16="http://schemas.microsoft.com/office/drawing/2014/main" id="{01D18698-8C0C-BB5F-1957-322D88F7BBB6}"/>
              </a:ext>
            </a:extLst>
          </p:cNvPr>
          <p:cNvSpPr/>
          <p:nvPr/>
        </p:nvSpPr>
        <p:spPr>
          <a:xfrm>
            <a:off x="305" y="-583325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03B9036D-734C-4894-FD70-BDF1D61F5E23}"/>
              </a:ext>
            </a:extLst>
          </p:cNvPr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09EB726F-83EA-9B53-FA57-B4C60A849E7E}"/>
              </a:ext>
            </a:extLst>
          </p:cNvPr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Formalna i merytoryczna</a:t>
            </a:r>
            <a:endParaRPr lang="en-US" sz="1000" dirty="0"/>
          </a:p>
        </p:txBody>
      </p:sp>
      <p:sp>
        <p:nvSpPr>
          <p:cNvPr id="5" name="Text 3">
            <a:extLst>
              <a:ext uri="{FF2B5EF4-FFF2-40B4-BE49-F238E27FC236}">
                <a16:creationId xmlns:a16="http://schemas.microsoft.com/office/drawing/2014/main" id="{612C4F84-1436-EAFD-CDA0-A104EF3AD7BA}"/>
              </a:ext>
            </a:extLst>
          </p:cNvPr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Ocena</a:t>
            </a: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  <a:r>
              <a:rPr lang="en-US" sz="2500" b="1" dirty="0" err="1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wniosków</a:t>
            </a:r>
            <a:r>
              <a:rPr lang="pl-PL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– kryteria merytoryczne</a:t>
            </a:r>
            <a:endParaRPr lang="en-US" sz="2500" dirty="0"/>
          </a:p>
        </p:txBody>
      </p:sp>
      <p:graphicFrame>
        <p:nvGraphicFramePr>
          <p:cNvPr id="7" name="Table 0">
            <a:extLst>
              <a:ext uri="{FF2B5EF4-FFF2-40B4-BE49-F238E27FC236}">
                <a16:creationId xmlns:a16="http://schemas.microsoft.com/office/drawing/2014/main" id="{BEB0B831-6642-C6CF-F453-A0046471A9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3666959"/>
              </p:ext>
            </p:extLst>
          </p:nvPr>
        </p:nvGraphicFramePr>
        <p:xfrm>
          <a:off x="519056" y="1463040"/>
          <a:ext cx="11139544" cy="1600200"/>
        </p:xfrm>
        <a:graphic>
          <a:graphicData uri="http://schemas.openxmlformats.org/drawingml/2006/table">
            <a:tbl>
              <a:tblPr/>
              <a:tblGrid>
                <a:gridCol w="86640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545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Kryterium merytoryczne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Punkty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Brak udziału w gminnych projektach OZE finansowanych z UE dla tej lokalizacji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 pkt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0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Brak instalacji fotowoltaicznej działającej na potrzeby gospodarstwa domowego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 pkt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Shape 5">
            <a:extLst>
              <a:ext uri="{FF2B5EF4-FFF2-40B4-BE49-F238E27FC236}">
                <a16:creationId xmlns:a16="http://schemas.microsoft.com/office/drawing/2014/main" id="{77997A8E-7888-3FBF-A578-F681CE28E1B4}"/>
              </a:ext>
            </a:extLst>
          </p:cNvPr>
          <p:cNvSpPr/>
          <p:nvPr/>
        </p:nvSpPr>
        <p:spPr>
          <a:xfrm>
            <a:off x="571500" y="4326339"/>
            <a:ext cx="11018520" cy="751685"/>
          </a:xfrm>
          <a:prstGeom prst="roundRect">
            <a:avLst>
              <a:gd name="adj" fmla="val 8000"/>
            </a:avLst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2B87F8F3-7BB1-AF89-D8CD-BD7D60C5A81A}"/>
              </a:ext>
            </a:extLst>
          </p:cNvPr>
          <p:cNvSpPr/>
          <p:nvPr/>
        </p:nvSpPr>
        <p:spPr>
          <a:xfrm>
            <a:off x="533400" y="4395858"/>
            <a:ext cx="10711927" cy="61264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algn="ctr"/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Przy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tej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samej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liczbie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punktów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decyduje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kolejność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zgłoszeń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: data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i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godzina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złożenia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dokumentów</a:t>
            </a:r>
            <a:r>
              <a:rPr lang="en-US" sz="1400" b="1" dirty="0">
                <a:solidFill>
                  <a:srgbClr val="172033"/>
                </a:solidFill>
                <a:latin typeface="+mj-lt"/>
                <a:ea typeface="Aptos" pitchFamily="34" charset="-122"/>
                <a:cs typeface="Aptos" pitchFamily="34" charset="-120"/>
              </a:rPr>
              <a:t>.</a:t>
            </a:r>
            <a:endParaRPr lang="pl-PL" sz="1400" b="1" dirty="0">
              <a:solidFill>
                <a:srgbClr val="172033"/>
              </a:solidFill>
              <a:latin typeface="+mj-lt"/>
              <a:ea typeface="Aptos" pitchFamily="34" charset="-122"/>
              <a:cs typeface="Aptos" pitchFamily="34" charset="-120"/>
            </a:endParaRPr>
          </a:p>
          <a:p>
            <a:pPr algn="ctr"/>
            <a:endParaRPr lang="en-US" sz="1400" b="1" dirty="0">
              <a:latin typeface="+mj-lt"/>
            </a:endParaRPr>
          </a:p>
          <a:p>
            <a:pPr marL="0" indent="0" algn="ctr">
              <a:buNone/>
            </a:pPr>
            <a:r>
              <a:rPr lang="en-US" sz="1400" b="1" dirty="0">
                <a:solidFill>
                  <a:srgbClr val="1B365D"/>
                </a:solidFill>
              </a:rPr>
              <a:t>Po ocenie powstaną osobne listy: </a:t>
            </a:r>
            <a:r>
              <a:rPr lang="en-US" sz="1400" b="1" dirty="0" err="1">
                <a:solidFill>
                  <a:srgbClr val="1B365D"/>
                </a:solidFill>
              </a:rPr>
              <a:t>podstawowa</a:t>
            </a:r>
            <a:r>
              <a:rPr lang="en-US" sz="1400" b="1" dirty="0">
                <a:solidFill>
                  <a:srgbClr val="1B365D"/>
                </a:solidFill>
              </a:rPr>
              <a:t> </a:t>
            </a:r>
            <a:r>
              <a:rPr lang="en-US" sz="1400" b="1" dirty="0" err="1">
                <a:solidFill>
                  <a:srgbClr val="1B365D"/>
                </a:solidFill>
              </a:rPr>
              <a:t>i</a:t>
            </a:r>
            <a:r>
              <a:rPr lang="en-US" sz="1400" b="1" dirty="0">
                <a:solidFill>
                  <a:srgbClr val="1B365D"/>
                </a:solidFill>
              </a:rPr>
              <a:t> rezerwowa dla typu 1 oraz typu 2.</a:t>
            </a:r>
            <a:endParaRPr lang="en-US" sz="1400" dirty="0"/>
          </a:p>
        </p:txBody>
      </p:sp>
      <p:sp>
        <p:nvSpPr>
          <p:cNvPr id="10" name="Text 7">
            <a:extLst>
              <a:ext uri="{FF2B5EF4-FFF2-40B4-BE49-F238E27FC236}">
                <a16:creationId xmlns:a16="http://schemas.microsoft.com/office/drawing/2014/main" id="{4574719C-2837-DEF0-55F9-62999180F088}"/>
              </a:ext>
            </a:extLst>
          </p:cNvPr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1" name="Text 8">
            <a:extLst>
              <a:ext uri="{FF2B5EF4-FFF2-40B4-BE49-F238E27FC236}">
                <a16:creationId xmlns:a16="http://schemas.microsoft.com/office/drawing/2014/main" id="{7C4A6CBF-18AF-D4B7-E98D-413676199214}"/>
              </a:ext>
            </a:extLst>
          </p:cNvPr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14</a:t>
            </a:r>
            <a:endParaRPr lang="en-US" sz="800" dirty="0"/>
          </a:p>
        </p:txBody>
      </p:sp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06C2A69-6238-F999-FDB4-837A37FA5FB2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3" name="Obraz 12">
            <a:extLst>
              <a:ext uri="{FF2B5EF4-FFF2-40B4-BE49-F238E27FC236}">
                <a16:creationId xmlns:a16="http://schemas.microsoft.com/office/drawing/2014/main" id="{D8DD0F7C-76D5-6624-4851-184EEF8908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899" y="100345"/>
            <a:ext cx="4651651" cy="499915"/>
          </a:xfrm>
          <a:prstGeom prst="rect">
            <a:avLst/>
          </a:prstGeom>
        </p:spPr>
      </p:pic>
      <p:sp>
        <p:nvSpPr>
          <p:cNvPr id="15" name="Text 4">
            <a:extLst>
              <a:ext uri="{FF2B5EF4-FFF2-40B4-BE49-F238E27FC236}">
                <a16:creationId xmlns:a16="http://schemas.microsoft.com/office/drawing/2014/main" id="{F7190189-3CB8-5307-4C14-8F3CC1434F83}"/>
              </a:ext>
            </a:extLst>
          </p:cNvPr>
          <p:cNvSpPr/>
          <p:nvPr/>
        </p:nvSpPr>
        <p:spPr>
          <a:xfrm>
            <a:off x="533400" y="2968181"/>
            <a:ext cx="10702607" cy="1177562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Ocena</a:t>
            </a:r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merytoryczna: maksymalnie 2 </a:t>
            </a:r>
            <a:r>
              <a:rPr lang="en-US" sz="15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punkty</a:t>
            </a:r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r>
              <a:rPr lang="pl-PL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</a:p>
          <a:p>
            <a:r>
              <a:rPr lang="pl-PL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Dokumenty nie podlegają uzupełnieniu. </a:t>
            </a:r>
            <a:endParaRPr lang="en-US" sz="1500" dirty="0"/>
          </a:p>
        </p:txBody>
      </p:sp>
    </p:spTree>
    <p:extLst>
      <p:ext uri="{BB962C8B-B14F-4D97-AF65-F5344CB8AC3E}">
        <p14:creationId xmlns:p14="http://schemas.microsoft.com/office/powerpoint/2010/main" val="33607916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Etapy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Ścieżka mieszkańca w projekcie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594360" y="1645920"/>
            <a:ext cx="2606040" cy="777240"/>
          </a:xfrm>
          <a:prstGeom prst="chevron">
            <a:avLst/>
          </a:prstGeom>
          <a:solidFill>
            <a:srgbClr val="FDF5D6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04088" y="179222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Nabór dokumentów</a:t>
            </a:r>
            <a:endParaRPr lang="en-US" sz="1100" dirty="0"/>
          </a:p>
        </p:txBody>
      </p:sp>
      <p:sp>
        <p:nvSpPr>
          <p:cNvPr id="9" name="Shape 6"/>
          <p:cNvSpPr/>
          <p:nvPr/>
        </p:nvSpPr>
        <p:spPr>
          <a:xfrm>
            <a:off x="3383280" y="1645920"/>
            <a:ext cx="2606040" cy="777240"/>
          </a:xfrm>
          <a:prstGeom prst="chevron">
            <a:avLst/>
          </a:prstGeom>
          <a:solidFill>
            <a:srgbClr val="EAF4FF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10" name="Text 7"/>
          <p:cNvSpPr/>
          <p:nvPr/>
        </p:nvSpPr>
        <p:spPr>
          <a:xfrm>
            <a:off x="3493008" y="179222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Ocena formalna i merytoryczna</a:t>
            </a:r>
            <a:endParaRPr lang="en-US" sz="1100" dirty="0"/>
          </a:p>
        </p:txBody>
      </p:sp>
      <p:sp>
        <p:nvSpPr>
          <p:cNvPr id="11" name="Shape 8"/>
          <p:cNvSpPr/>
          <p:nvPr/>
        </p:nvSpPr>
        <p:spPr>
          <a:xfrm>
            <a:off x="6172200" y="1645920"/>
            <a:ext cx="2606040" cy="777240"/>
          </a:xfrm>
          <a:prstGeom prst="chevron">
            <a:avLst/>
          </a:prstGeom>
          <a:solidFill>
            <a:srgbClr val="FDF5D6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12" name="Text 9"/>
          <p:cNvSpPr/>
          <p:nvPr/>
        </p:nvSpPr>
        <p:spPr>
          <a:xfrm>
            <a:off x="6281928" y="179222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Lista podstawowa i rezerwowa</a:t>
            </a:r>
            <a:endParaRPr lang="en-US" sz="1100" dirty="0"/>
          </a:p>
        </p:txBody>
      </p:sp>
      <p:sp>
        <p:nvSpPr>
          <p:cNvPr id="13" name="Shape 10"/>
          <p:cNvSpPr/>
          <p:nvPr/>
        </p:nvSpPr>
        <p:spPr>
          <a:xfrm>
            <a:off x="8961120" y="1645920"/>
            <a:ext cx="2606040" cy="777240"/>
          </a:xfrm>
          <a:prstGeom prst="chevron">
            <a:avLst/>
          </a:prstGeom>
          <a:solidFill>
            <a:srgbClr val="EAF4FF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9070848" y="179222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Karta obiegowa i weryfikacja techniczna</a:t>
            </a:r>
            <a:endParaRPr lang="en-US" sz="1100" dirty="0"/>
          </a:p>
        </p:txBody>
      </p:sp>
      <p:sp>
        <p:nvSpPr>
          <p:cNvPr id="15" name="Shape 12"/>
          <p:cNvSpPr/>
          <p:nvPr/>
        </p:nvSpPr>
        <p:spPr>
          <a:xfrm>
            <a:off x="594360" y="2926080"/>
            <a:ext cx="2606040" cy="777240"/>
          </a:xfrm>
          <a:prstGeom prst="chevron">
            <a:avLst/>
          </a:prstGeom>
          <a:solidFill>
            <a:srgbClr val="FDF5D6"/>
          </a:solidFill>
          <a:ln w="12700">
            <a:solidFill>
              <a:srgbClr val="F2994A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16" name="Text 13"/>
          <p:cNvSpPr/>
          <p:nvPr/>
        </p:nvSpPr>
        <p:spPr>
          <a:xfrm>
            <a:off x="704088" y="307238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Umowa o </a:t>
            </a:r>
            <a:r>
              <a:rPr lang="en-US" sz="1100" b="1" dirty="0" err="1">
                <a:solidFill>
                  <a:srgbClr val="172033"/>
                </a:solidFill>
              </a:rPr>
              <a:t>wsparcie</a:t>
            </a:r>
            <a:endParaRPr lang="en-US" sz="1100" dirty="0">
              <a:solidFill>
                <a:srgbClr val="FF0000"/>
              </a:solidFill>
            </a:endParaRPr>
          </a:p>
        </p:txBody>
      </p:sp>
      <p:sp>
        <p:nvSpPr>
          <p:cNvPr id="17" name="Shape 14"/>
          <p:cNvSpPr/>
          <p:nvPr/>
        </p:nvSpPr>
        <p:spPr>
          <a:xfrm>
            <a:off x="3383280" y="2926080"/>
            <a:ext cx="2606040" cy="777240"/>
          </a:xfrm>
          <a:prstGeom prst="chevron">
            <a:avLst/>
          </a:prstGeom>
          <a:solidFill>
            <a:srgbClr val="EAF4FF"/>
          </a:solidFill>
          <a:ln w="12700">
            <a:solidFill>
              <a:srgbClr val="2F80ED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18" name="Text 15"/>
          <p:cNvSpPr/>
          <p:nvPr/>
        </p:nvSpPr>
        <p:spPr>
          <a:xfrm>
            <a:off x="3493008" y="307238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pl-PL" sz="1100" b="1" dirty="0"/>
              <a:t>Wybór Wykonawcy</a:t>
            </a:r>
            <a:endParaRPr lang="en-US" sz="1100" b="1" dirty="0"/>
          </a:p>
        </p:txBody>
      </p:sp>
      <p:sp>
        <p:nvSpPr>
          <p:cNvPr id="19" name="Shape 16"/>
          <p:cNvSpPr/>
          <p:nvPr/>
        </p:nvSpPr>
        <p:spPr>
          <a:xfrm>
            <a:off x="6172200" y="2926080"/>
            <a:ext cx="2606040" cy="777240"/>
          </a:xfrm>
          <a:prstGeom prst="chevron">
            <a:avLst/>
          </a:prstGeom>
          <a:solidFill>
            <a:srgbClr val="FDF5D6"/>
          </a:solidFill>
          <a:ln w="12700">
            <a:solidFill>
              <a:srgbClr val="F2994A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20" name="Text 17"/>
          <p:cNvSpPr/>
          <p:nvPr/>
        </p:nvSpPr>
        <p:spPr>
          <a:xfrm>
            <a:off x="6281928" y="2926080"/>
            <a:ext cx="237744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pl-PL" sz="1100" b="1" dirty="0"/>
              <a:t>Ostateczne ustalenie wysokości wkładu własnego – podpisanie Aneksu do Umowy o wsparcie. Wpłata wkładu własnego przez Mieszkańca</a:t>
            </a:r>
            <a:endParaRPr lang="en-US" sz="1100" dirty="0"/>
          </a:p>
        </p:txBody>
      </p:sp>
      <p:sp>
        <p:nvSpPr>
          <p:cNvPr id="21" name="Shape 18"/>
          <p:cNvSpPr/>
          <p:nvPr/>
        </p:nvSpPr>
        <p:spPr>
          <a:xfrm>
            <a:off x="8961120" y="2926080"/>
            <a:ext cx="2606040" cy="777240"/>
          </a:xfrm>
          <a:prstGeom prst="chevron">
            <a:avLst/>
          </a:prstGeom>
          <a:solidFill>
            <a:srgbClr val="EAF4FF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22" name="Text 19"/>
          <p:cNvSpPr/>
          <p:nvPr/>
        </p:nvSpPr>
        <p:spPr>
          <a:xfrm>
            <a:off x="9070848" y="3072384"/>
            <a:ext cx="237744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Montaż, odbiór, rozliczenie</a:t>
            </a:r>
            <a:endParaRPr lang="en-US" sz="1100" dirty="0"/>
          </a:p>
        </p:txBody>
      </p:sp>
      <p:sp>
        <p:nvSpPr>
          <p:cNvPr id="23" name="Shape 20"/>
          <p:cNvSpPr/>
          <p:nvPr/>
        </p:nvSpPr>
        <p:spPr>
          <a:xfrm>
            <a:off x="594360" y="4206240"/>
            <a:ext cx="3535680" cy="777240"/>
          </a:xfrm>
          <a:prstGeom prst="chevron">
            <a:avLst/>
          </a:prstGeom>
          <a:solidFill>
            <a:srgbClr val="FDF5D6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25" name="Shape 22"/>
          <p:cNvSpPr/>
          <p:nvPr/>
        </p:nvSpPr>
        <p:spPr>
          <a:xfrm>
            <a:off x="4312920" y="4206240"/>
            <a:ext cx="3535680" cy="777240"/>
          </a:xfrm>
          <a:prstGeom prst="chevron">
            <a:avLst/>
          </a:prstGeom>
          <a:solidFill>
            <a:srgbClr val="EAF4FF"/>
          </a:solidFill>
          <a:ln w="12700">
            <a:solidFill>
              <a:srgbClr val="2F80ED"/>
            </a:solidFill>
            <a:prstDash val="solid"/>
          </a:ln>
        </p:spPr>
      </p:sp>
      <p:sp>
        <p:nvSpPr>
          <p:cNvPr id="26" name="Text 23"/>
          <p:cNvSpPr/>
          <p:nvPr/>
        </p:nvSpPr>
        <p:spPr>
          <a:xfrm>
            <a:off x="4422648" y="4352544"/>
            <a:ext cx="3307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Monitoring i kontrole</a:t>
            </a:r>
            <a:endParaRPr lang="en-US" sz="1100" dirty="0"/>
          </a:p>
        </p:txBody>
      </p:sp>
      <p:sp>
        <p:nvSpPr>
          <p:cNvPr id="27" name="Shape 24"/>
          <p:cNvSpPr/>
          <p:nvPr/>
        </p:nvSpPr>
        <p:spPr>
          <a:xfrm>
            <a:off x="8031480" y="4206240"/>
            <a:ext cx="3535680" cy="777240"/>
          </a:xfrm>
          <a:prstGeom prst="chevron">
            <a:avLst/>
          </a:prstGeom>
          <a:solidFill>
            <a:srgbClr val="FDF5D6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28" name="Text 25"/>
          <p:cNvSpPr/>
          <p:nvPr/>
        </p:nvSpPr>
        <p:spPr>
          <a:xfrm>
            <a:off x="886968" y="4343400"/>
            <a:ext cx="3307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Przekazanie instalacji mieszkańcowi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914400" y="5623560"/>
            <a:ext cx="1024128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6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Negatywna weryfikacja techniczna albo rezygnacja uczestnika uruchamia wybór kolejnej osoby z listy rezerwowej.</a:t>
            </a:r>
            <a:endParaRPr lang="en-US" sz="1600" dirty="0"/>
          </a:p>
        </p:txBody>
      </p:sp>
      <p:sp>
        <p:nvSpPr>
          <p:cNvPr id="30" name="Text 27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31" name="Text 28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15</a:t>
            </a:r>
            <a:endParaRPr lang="en-US" sz="800" dirty="0"/>
          </a:p>
        </p:txBody>
      </p:sp>
      <p:sp>
        <p:nvSpPr>
          <p:cNvPr id="32" name="pole tekstowe 31">
            <a:extLst>
              <a:ext uri="{FF2B5EF4-FFF2-40B4-BE49-F238E27FC236}">
                <a16:creationId xmlns:a16="http://schemas.microsoft.com/office/drawing/2014/main" id="{B14093DE-59B4-BEBA-3461-B5EE13D37ED0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33" name="Obraz 32">
            <a:extLst>
              <a:ext uri="{FF2B5EF4-FFF2-40B4-BE49-F238E27FC236}">
                <a16:creationId xmlns:a16="http://schemas.microsoft.com/office/drawing/2014/main" id="{D397E2BA-E936-09AD-5432-A639AF164F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6715" y="221400"/>
            <a:ext cx="4651651" cy="499915"/>
          </a:xfrm>
          <a:prstGeom prst="rect">
            <a:avLst/>
          </a:prstGeom>
        </p:spPr>
      </p:pic>
      <p:sp>
        <p:nvSpPr>
          <p:cNvPr id="24" name="Text 21"/>
          <p:cNvSpPr/>
          <p:nvPr/>
        </p:nvSpPr>
        <p:spPr>
          <a:xfrm>
            <a:off x="8077200" y="4373163"/>
            <a:ext cx="33070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172033"/>
                </a:solidFill>
              </a:rPr>
              <a:t>Okres trwałości 5 lat</a:t>
            </a:r>
            <a:endParaRPr lang="en-US" sz="11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Realizacja i eksploatacja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Obowiązki mieszkańca po podpisaniu umowy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822960" y="1508760"/>
            <a:ext cx="3383280" cy="1868246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932688" y="1600199"/>
            <a:ext cx="502920" cy="59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🔧</a:t>
            </a:r>
            <a:endParaRPr lang="en-US" sz="1400" dirty="0"/>
          </a:p>
        </p:txBody>
      </p:sp>
      <p:sp>
        <p:nvSpPr>
          <p:cNvPr id="9" name="Text 6"/>
          <p:cNvSpPr/>
          <p:nvPr/>
        </p:nvSpPr>
        <p:spPr>
          <a:xfrm>
            <a:off x="1508760" y="1618487"/>
            <a:ext cx="2560320" cy="4483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Przygotowanie i dostęp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508760" y="1965959"/>
            <a:ext cx="2560320" cy="9415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Udostępnienie nieruchomości do weryfikacji, montażu, odbioru, serwisu i kontroli.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434840" y="1508760"/>
            <a:ext cx="3383280" cy="1868246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2" name="Text 9"/>
          <p:cNvSpPr/>
          <p:nvPr/>
        </p:nvSpPr>
        <p:spPr>
          <a:xfrm>
            <a:off x="4544568" y="1600199"/>
            <a:ext cx="502920" cy="59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🛡️</a:t>
            </a:r>
            <a:endParaRPr lang="en-US" sz="1400" dirty="0"/>
          </a:p>
        </p:txBody>
      </p:sp>
      <p:sp>
        <p:nvSpPr>
          <p:cNvPr id="13" name="Text 10"/>
          <p:cNvSpPr/>
          <p:nvPr/>
        </p:nvSpPr>
        <p:spPr>
          <a:xfrm>
            <a:off x="5120640" y="1618487"/>
            <a:ext cx="2560320" cy="4483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Prawidłowa eksploatacja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120640" y="1965959"/>
            <a:ext cx="2560320" cy="9415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Użytkowanie instalacji zgodnie z przeznaczeniem i dokumentacją.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046720" y="1508760"/>
            <a:ext cx="3383280" cy="1868246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8156448" y="1600199"/>
            <a:ext cx="502920" cy="59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📞</a:t>
            </a:r>
            <a:endParaRPr lang="en-US" sz="1400" dirty="0"/>
          </a:p>
        </p:txBody>
      </p:sp>
      <p:sp>
        <p:nvSpPr>
          <p:cNvPr id="17" name="Text 14"/>
          <p:cNvSpPr/>
          <p:nvPr/>
        </p:nvSpPr>
        <p:spPr>
          <a:xfrm>
            <a:off x="8732520" y="1618487"/>
            <a:ext cx="2560320" cy="4483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Zgłaszanie awarii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732520" y="1965959"/>
            <a:ext cx="2560320" cy="9415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Usterki, wady lub awarie należy zgłaszać Gminie niezwłocznie, maksymalnie w ciągu 2 dni.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822960" y="3546436"/>
            <a:ext cx="3383280" cy="1868246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932688" y="3637875"/>
            <a:ext cx="502920" cy="59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🚫</a:t>
            </a:r>
            <a:endParaRPr lang="en-US" sz="1400" dirty="0"/>
          </a:p>
        </p:txBody>
      </p:sp>
      <p:sp>
        <p:nvSpPr>
          <p:cNvPr id="21" name="Text 18"/>
          <p:cNvSpPr/>
          <p:nvPr/>
        </p:nvSpPr>
        <p:spPr>
          <a:xfrm>
            <a:off x="1508760" y="3656163"/>
            <a:ext cx="2560320" cy="4483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Bez samowolnych zmian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508760" y="4003635"/>
            <a:ext cx="2560320" cy="9415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Zakaz przeróbek, modyfikacji i zmiany lokalizacji instalacji bez zgody Gminy.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4434840" y="3546436"/>
            <a:ext cx="3383280" cy="1868246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4544568" y="3637875"/>
            <a:ext cx="502920" cy="59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📈</a:t>
            </a:r>
            <a:endParaRPr lang="en-US" sz="1400" dirty="0"/>
          </a:p>
        </p:txBody>
      </p:sp>
      <p:sp>
        <p:nvSpPr>
          <p:cNvPr id="25" name="Text 22"/>
          <p:cNvSpPr/>
          <p:nvPr/>
        </p:nvSpPr>
        <p:spPr>
          <a:xfrm>
            <a:off x="5120640" y="3656163"/>
            <a:ext cx="2560320" cy="4483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Dane do monitoringu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120640" y="4003635"/>
            <a:ext cx="2560320" cy="9415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Odczyty z systemu monitorowania lub zdjęcia liczników na wezwanie Gminy.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8046720" y="3546436"/>
            <a:ext cx="3383280" cy="1868246"/>
          </a:xfrm>
          <a:prstGeom prst="roundRect">
            <a:avLst>
              <a:gd name="adj" fmla="val 6400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8156448" y="3637875"/>
            <a:ext cx="502920" cy="59783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dirty="0">
                <a:solidFill>
                  <a:srgbClr val="000000"/>
                </a:solidFill>
              </a:rPr>
              <a:t>📝</a:t>
            </a:r>
            <a:endParaRPr lang="en-US" sz="1400" dirty="0"/>
          </a:p>
        </p:txBody>
      </p:sp>
      <p:sp>
        <p:nvSpPr>
          <p:cNvPr id="29" name="Text 26"/>
          <p:cNvSpPr/>
          <p:nvPr/>
        </p:nvSpPr>
        <p:spPr>
          <a:xfrm>
            <a:off x="8732520" y="3656163"/>
            <a:ext cx="2560320" cy="44837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Informowanie o zmianach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8732520" y="4003635"/>
            <a:ext cx="2560320" cy="941596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Należy pisemnie zgłaszać zmiany wpływające na projekt, np. zmiana właściciela lub rozpoczęcie działalności.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16</a:t>
            </a:r>
            <a:endParaRPr lang="en-US" sz="800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E64E9851-9CC5-E3CD-6946-D5CD26637932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253DE775-49EE-6D4B-0364-90546D8408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38363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5088" y="-85007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Program spotkania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 czym dziś mówimy?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685800" y="1645920"/>
            <a:ext cx="5212080" cy="4114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Zakres projektu i typy instalacji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Najważniejsze daty naboru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Warunki udziału i ograniczenia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Zasady finansowania i wkład własny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Dokumenty oraz sposób złożenia deklaracji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Ocena wniosków, lista podstawowa i rezerwowa</a:t>
            </a:r>
            <a:endParaRPr lang="en-US" sz="2200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22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Realizacja, odbiór, trwałość i monitoring</a:t>
            </a:r>
            <a:endParaRPr lang="en-US" sz="2200" dirty="0"/>
          </a:p>
        </p:txBody>
      </p:sp>
      <p:pic>
        <p:nvPicPr>
          <p:cNvPr id="8" name="Image 1" descr="/mnt/data/a_clean_modern_office_reception_interior_scene_p_batch_3.png"/>
          <p:cNvPicPr>
            <a:picLocks noChangeAspect="1"/>
          </p:cNvPicPr>
          <p:nvPr/>
        </p:nvPicPr>
        <p:blipFill>
          <a:blip r:embed="rId3"/>
          <a:srcRect l="2000" t="4000" r="49821" b="21000"/>
          <a:stretch/>
        </p:blipFill>
        <p:spPr>
          <a:xfrm>
            <a:off x="6400800" y="1325880"/>
            <a:ext cx="5166360" cy="452628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2</a:t>
            </a:r>
            <a:endParaRPr lang="en-US" sz="8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A972848D-F252-49CE-402D-63916B3D7F60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D909693C-585E-DD1C-04C4-9FB90F1B1F8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26245"/>
            <a:ext cx="4650981" cy="500916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5 lat po płatności końcowej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Okres trwałości i własność instalacji</a:t>
            </a:r>
            <a:endParaRPr lang="en-US" sz="2500" dirty="0"/>
          </a:p>
        </p:txBody>
      </p:sp>
      <p:pic>
        <p:nvPicPr>
          <p:cNvPr id="7" name="Image 1" descr="/mnt/data/a_clean_modern_utility_garage_technical_room_inte_batch_2.png"/>
          <p:cNvPicPr>
            <a:picLocks noChangeAspect="1"/>
          </p:cNvPicPr>
          <p:nvPr/>
        </p:nvPicPr>
        <p:blipFill>
          <a:blip r:embed="rId3"/>
          <a:srcRect r="47391"/>
          <a:stretch/>
        </p:blipFill>
        <p:spPr>
          <a:xfrm>
            <a:off x="640080" y="1417320"/>
            <a:ext cx="3931920" cy="420624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983480" y="1508760"/>
            <a:ext cx="6126480" cy="411480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Przez 5 lat od płatności końcowej instalacje pozostają własnością Gminy Lubliniec.</a:t>
            </a:r>
            <a:endParaRPr lang="en-US" sz="1500" dirty="0"/>
          </a:p>
          <a:p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 tym czasie są użyczone mieszkańcom do bezpłatnego użytkowania.</a:t>
            </a:r>
            <a:endParaRPr lang="en-US" sz="1500" dirty="0"/>
          </a:p>
          <a:p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Po upływie okresu trwałości instalacja staje się własnością odbiorcy końcowego bez dodatkowych kosztów.</a:t>
            </a:r>
            <a:endParaRPr lang="en-US" sz="1500" dirty="0"/>
          </a:p>
          <a:p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Gmina monitoruje produkcję energii oraz może przeprowadzać kontrole.</a:t>
            </a:r>
            <a:endParaRPr lang="en-US" sz="1500" dirty="0"/>
          </a:p>
          <a:p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Utrudnianie kontroli może skutkować karą umowną 500 zł za każdy przypadek.</a:t>
            </a:r>
            <a:endParaRPr lang="en-US" sz="1500" dirty="0"/>
          </a:p>
        </p:txBody>
      </p:sp>
      <p:sp>
        <p:nvSpPr>
          <p:cNvPr id="9" name="Text 5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17</a:t>
            </a:r>
            <a:endParaRPr lang="en-US" sz="8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E56071A9-5FCB-AC98-C4D7-360D9C8DAA99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ECFF4D80-A0C2-DEEB-631D-F58EFC0D91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935" y="134091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Ryzyka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Kiedy można utracić udział lub wsparcie?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770964" y="1417320"/>
            <a:ext cx="5818095" cy="3513268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US" sz="1700" dirty="0" err="1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Niezłożenie</a:t>
            </a: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 dokumentów w terminie lub niewłaściwa forma złożenia.</a:t>
            </a:r>
            <a:endParaRPr lang="en-US" sz="1700" dirty="0"/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Brak kompletności dokumentów po wezwaniu do uzupełnienia.</a:t>
            </a:r>
            <a:endParaRPr lang="en-US" sz="1700" dirty="0"/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Niespełnienie kryteriów uczestnika, budynku lub instalacji.</a:t>
            </a:r>
            <a:endParaRPr lang="en-US" sz="1700" dirty="0"/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Niedokonanie wpłaty wkładu własnego w terminie.</a:t>
            </a:r>
            <a:endParaRPr lang="en-US" sz="1700" dirty="0"/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Podwójne finansowanie tej samej inwestycji z innego programu.</a:t>
            </a:r>
            <a:endParaRPr lang="en-US" sz="1700" dirty="0"/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Wykorzystanie instalacji do działalności gospodarczej lub rolniczej.</a:t>
            </a:r>
            <a:endParaRPr lang="en-US" sz="1700" dirty="0"/>
          </a:p>
          <a:p>
            <a:pPr marL="342900" indent="-342900">
              <a:buFont typeface="+mj-lt"/>
              <a:buAutoNum type="arabicPeriod"/>
            </a:pPr>
            <a:r>
              <a:rPr lang="en-US" sz="1700" dirty="0">
                <a:solidFill>
                  <a:srgbClr val="172033"/>
                </a:solidFill>
                <a:ea typeface="Aptos" pitchFamily="34" charset="-122"/>
                <a:cs typeface="Aptos" pitchFamily="34" charset="-120"/>
              </a:rPr>
              <a:t>Samodzielna modyfikacja, zmiana lokalizacji lub utrudnianie kontroli.</a:t>
            </a:r>
            <a:endParaRPr lang="en-US" sz="1700" dirty="0"/>
          </a:p>
        </p:txBody>
      </p:sp>
      <p:sp>
        <p:nvSpPr>
          <p:cNvPr id="8" name="Shape 5"/>
          <p:cNvSpPr/>
          <p:nvPr/>
        </p:nvSpPr>
        <p:spPr>
          <a:xfrm>
            <a:off x="7040880" y="1554480"/>
            <a:ext cx="4206240" cy="3108960"/>
          </a:xfrm>
          <a:prstGeom prst="roundRect">
            <a:avLst>
              <a:gd name="adj" fmla="val 2353"/>
            </a:avLst>
          </a:prstGeom>
          <a:solidFill>
            <a:srgbClr val="FFF4DE"/>
          </a:solidFill>
          <a:ln w="12700">
            <a:solidFill>
              <a:srgbClr val="F2994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7360920" y="1828800"/>
            <a:ext cx="3566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200" b="1" dirty="0">
                <a:solidFill>
                  <a:srgbClr val="F299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Skutek naruszeń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7360920" y="2514600"/>
            <a:ext cx="3566160" cy="1417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17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Rozwiązanie umowy może oznaczać konieczność sfinansowania 100% faktycznie poniesionych kosztów wraz z odsetkami jak dla zaległości podatkowych.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2" name="Text 9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18</a:t>
            </a:r>
            <a:endParaRPr lang="en-US" sz="800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D1518933-A02F-0B77-95CD-B160E5FAAA12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4" name="Obraz 13">
            <a:extLst>
              <a:ext uri="{FF2B5EF4-FFF2-40B4-BE49-F238E27FC236}">
                <a16:creationId xmlns:a16="http://schemas.microsoft.com/office/drawing/2014/main" id="{60777281-32E2-0C0D-66AA-D9BF6DBA76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61522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15545" y="-73689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Kontakt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Gdzie szukać informacji?</a:t>
            </a:r>
            <a:endParaRPr lang="en-US" sz="2500" dirty="0"/>
          </a:p>
        </p:txBody>
      </p:sp>
      <p:pic>
        <p:nvPicPr>
          <p:cNvPr id="7" name="Image 1" descr="/mnt/data/a_clean_modern_office_reception_interior_scene_p_batch_3.png"/>
          <p:cNvPicPr>
            <a:picLocks noChangeAspect="1"/>
          </p:cNvPicPr>
          <p:nvPr/>
        </p:nvPicPr>
        <p:blipFill>
          <a:blip r:embed="rId3"/>
          <a:srcRect t="25000" r="60370" b="10000"/>
          <a:stretch/>
        </p:blipFill>
        <p:spPr>
          <a:xfrm>
            <a:off x="640080" y="1325880"/>
            <a:ext cx="4754880" cy="438912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5806440" y="1321527"/>
            <a:ext cx="50292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6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Urząd Miejski w Lublińcu</a:t>
            </a:r>
            <a:endParaRPr lang="en-US" sz="2600" dirty="0"/>
          </a:p>
        </p:txBody>
      </p:sp>
      <p:sp>
        <p:nvSpPr>
          <p:cNvPr id="9" name="Text 5"/>
          <p:cNvSpPr/>
          <p:nvPr/>
        </p:nvSpPr>
        <p:spPr>
          <a:xfrm>
            <a:off x="5806439" y="1732648"/>
            <a:ext cx="5745481" cy="1151885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Autofit/>
          </a:bodyPr>
          <a:lstStyle/>
          <a:p>
            <a:pPr marL="0" indent="0">
              <a:buNone/>
            </a:pP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Informacje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dotyczące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udziału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w </a:t>
            </a:r>
            <a:r>
              <a:rPr lang="pl-PL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P</a:t>
            </a: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rojekcie</a:t>
            </a:r>
            <a:r>
              <a:rPr lang="pl-PL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dostępne są na stronie internetowej </a:t>
            </a:r>
          </a:p>
          <a:p>
            <a:r>
              <a:rPr lang="pl-PL" sz="1700" b="1" dirty="0">
                <a:solidFill>
                  <a:srgbClr val="2F80ED"/>
                </a:solidFill>
                <a:latin typeface="Aptos Display" pitchFamily="34" charset="0"/>
              </a:rPr>
              <a:t>https://lubliniec.eu/sloneczny-lubliniec-ii-edycja-2026-2028</a:t>
            </a:r>
          </a:p>
          <a:p>
            <a:pPr marL="0" indent="0">
              <a:buNone/>
            </a:pPr>
            <a:endParaRPr lang="pl-PL" sz="1500" dirty="0"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buNone/>
            </a:pPr>
            <a:r>
              <a:rPr lang="pl-PL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Ponadto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udzielane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są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 pod </a:t>
            </a:r>
            <a:r>
              <a:rPr lang="en-US" sz="1500" dirty="0" err="1">
                <a:latin typeface="Aptos" pitchFamily="34" charset="0"/>
                <a:ea typeface="Aptos" pitchFamily="34" charset="-122"/>
                <a:cs typeface="Aptos" pitchFamily="34" charset="-120"/>
              </a:rPr>
              <a:t>numerem</a:t>
            </a:r>
            <a:r>
              <a:rPr lang="en-US" sz="1500" dirty="0">
                <a:latin typeface="Aptos" pitchFamily="34" charset="0"/>
                <a:ea typeface="Aptos" pitchFamily="34" charset="-122"/>
                <a:cs typeface="Aptos" pitchFamily="34" charset="-120"/>
              </a:rPr>
              <a:t>: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5806440" y="2852391"/>
            <a:ext cx="50292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2F80E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34 35 30 100 wew. 148</a:t>
            </a:r>
            <a:r>
              <a:rPr lang="pl-PL" sz="2800" b="1" dirty="0">
                <a:solidFill>
                  <a:srgbClr val="2F80ED"/>
                </a:solidFill>
                <a:latin typeface="Aptos Display" pitchFamily="34" charset="0"/>
              </a:rPr>
              <a:t>, 249</a:t>
            </a:r>
            <a:endParaRPr lang="en-US" sz="2800" b="1" dirty="0">
              <a:solidFill>
                <a:srgbClr val="2F80ED"/>
              </a:solidFill>
              <a:latin typeface="Aptos Display" pitchFamily="34" charset="0"/>
            </a:endParaRPr>
          </a:p>
        </p:txBody>
      </p:sp>
      <p:sp>
        <p:nvSpPr>
          <p:cNvPr id="11" name="Text 7"/>
          <p:cNvSpPr/>
          <p:nvPr/>
        </p:nvSpPr>
        <p:spPr>
          <a:xfrm>
            <a:off x="5806440" y="3310128"/>
            <a:ext cx="45720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5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 godzinach pracy Urzędu</a:t>
            </a:r>
            <a:endParaRPr lang="en-US" sz="1500" dirty="0"/>
          </a:p>
        </p:txBody>
      </p:sp>
      <p:sp>
        <p:nvSpPr>
          <p:cNvPr id="12" name="Shape 8"/>
          <p:cNvSpPr/>
          <p:nvPr/>
        </p:nvSpPr>
        <p:spPr>
          <a:xfrm>
            <a:off x="5806439" y="3944910"/>
            <a:ext cx="5577840" cy="1719071"/>
          </a:xfrm>
          <a:prstGeom prst="roundRect">
            <a:avLst>
              <a:gd name="adj" fmla="val 9231"/>
            </a:avLst>
          </a:prstGeom>
          <a:solidFill>
            <a:srgbClr val="EAF4FF"/>
          </a:solidFill>
          <a:ln w="12700">
            <a:solidFill>
              <a:srgbClr val="EAF4FF"/>
            </a:solidFill>
            <a:prstDash val="solid"/>
          </a:ln>
        </p:spPr>
      </p:sp>
      <p:sp>
        <p:nvSpPr>
          <p:cNvPr id="13" name="Text 9"/>
          <p:cNvSpPr/>
          <p:nvPr/>
        </p:nvSpPr>
        <p:spPr>
          <a:xfrm>
            <a:off x="5879592" y="4032505"/>
            <a:ext cx="5779008" cy="174711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b="1" u="sng" dirty="0" err="1">
                <a:solidFill>
                  <a:srgbClr val="1B365D"/>
                </a:solidFill>
              </a:rPr>
              <a:t>Dokumenty</a:t>
            </a:r>
            <a:r>
              <a:rPr lang="pl-PL" sz="1400" b="1" u="sng" dirty="0">
                <a:solidFill>
                  <a:srgbClr val="1B365D"/>
                </a:solidFill>
              </a:rPr>
              <a:t> dot. Projektu</a:t>
            </a:r>
            <a:r>
              <a:rPr lang="en-US" sz="1400" b="1" u="sng" dirty="0">
                <a:solidFill>
                  <a:srgbClr val="1B365D"/>
                </a:solidFill>
              </a:rPr>
              <a:t>: </a:t>
            </a:r>
            <a:endParaRPr lang="pl-PL" sz="1400" b="1" u="sng" dirty="0">
              <a:solidFill>
                <a:srgbClr val="1B365D"/>
              </a:solidFill>
            </a:endParaRPr>
          </a:p>
          <a:p>
            <a:pPr marL="0" indent="0" algn="ctr">
              <a:buNone/>
            </a:pPr>
            <a:r>
              <a:rPr lang="en-US" sz="1400" b="1" dirty="0" err="1">
                <a:solidFill>
                  <a:srgbClr val="1B365D"/>
                </a:solidFill>
              </a:rPr>
              <a:t>Regulamin</a:t>
            </a:r>
            <a:r>
              <a:rPr lang="en-US" sz="1400" b="1" dirty="0">
                <a:solidFill>
                  <a:srgbClr val="1B365D"/>
                </a:solidFill>
              </a:rPr>
              <a:t>, wzór umowy, deklaracja, ankieta, </a:t>
            </a:r>
            <a:r>
              <a:rPr lang="en-US" sz="1400" b="1" dirty="0" err="1">
                <a:solidFill>
                  <a:srgbClr val="1B365D"/>
                </a:solidFill>
              </a:rPr>
              <a:t>pełnomocnictwo</a:t>
            </a:r>
            <a:endParaRPr lang="pl-PL" sz="1400" b="1" dirty="0">
              <a:solidFill>
                <a:srgbClr val="1B365D"/>
              </a:solidFill>
            </a:endParaRPr>
          </a:p>
          <a:p>
            <a:pPr marL="0" indent="0" algn="ctr">
              <a:buNone/>
            </a:pPr>
            <a:endParaRPr lang="pl-PL" sz="1400" b="1" dirty="0">
              <a:solidFill>
                <a:srgbClr val="1B365D"/>
              </a:solidFill>
            </a:endParaRPr>
          </a:p>
          <a:p>
            <a:pPr algn="ctr"/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Zachęcamy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dokładnego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zapoznania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się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pl-PL" sz="1400" b="1" dirty="0">
              <a:solidFill>
                <a:srgbClr val="172033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algn="ctr"/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dokumentami</a:t>
            </a:r>
            <a:r>
              <a:rPr lang="pl-PL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dot. Projektu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pl-PL" sz="1400" b="1" dirty="0">
              <a:solidFill>
                <a:srgbClr val="172033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algn="ctr"/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złożenia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kompletne</a:t>
            </a:r>
            <a:r>
              <a:rPr lang="pl-PL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pl-PL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wniosku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</a:t>
            </a:r>
            <a:r>
              <a:rPr lang="pl-PL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wymaganym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14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terminie</a:t>
            </a:r>
            <a:r>
              <a:rPr lang="en-US" sz="14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1400" dirty="0"/>
          </a:p>
          <a:p>
            <a:pPr marL="0" indent="0" algn="ctr">
              <a:buNone/>
            </a:pPr>
            <a:endParaRPr lang="pl-PL" sz="1400" b="1" dirty="0">
              <a:solidFill>
                <a:srgbClr val="1B365D"/>
              </a:solidFill>
            </a:endParaRPr>
          </a:p>
          <a:p>
            <a:pPr marL="0" indent="0" algn="ctr">
              <a:buNone/>
            </a:pPr>
            <a:endParaRPr lang="en-US" sz="1400" dirty="0"/>
          </a:p>
        </p:txBody>
      </p:sp>
      <p:sp>
        <p:nvSpPr>
          <p:cNvPr id="14" name="Text 10"/>
          <p:cNvSpPr/>
          <p:nvPr/>
        </p:nvSpPr>
        <p:spPr>
          <a:xfrm>
            <a:off x="5806439" y="5029200"/>
            <a:ext cx="5381513" cy="68580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endParaRPr lang="en-US" sz="1600" dirty="0"/>
          </a:p>
        </p:txBody>
      </p:sp>
      <p:sp>
        <p:nvSpPr>
          <p:cNvPr id="15" name="Text 11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6" name="Text 12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19</a:t>
            </a:r>
            <a:endParaRPr lang="en-US" sz="800" dirty="0"/>
          </a:p>
        </p:txBody>
      </p:sp>
      <p:sp>
        <p:nvSpPr>
          <p:cNvPr id="17" name="pole tekstowe 16">
            <a:extLst>
              <a:ext uri="{FF2B5EF4-FFF2-40B4-BE49-F238E27FC236}">
                <a16:creationId xmlns:a16="http://schemas.microsoft.com/office/drawing/2014/main" id="{8ED9EFF0-D657-A6E4-E0E7-2D7F548A0933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8" name="Obraz 17">
            <a:extLst>
              <a:ext uri="{FF2B5EF4-FFF2-40B4-BE49-F238E27FC236}">
                <a16:creationId xmlns:a16="http://schemas.microsoft.com/office/drawing/2014/main" id="{EEE3A3B9-F077-7FB3-A317-6E7150219B8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215" y="94070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pic>
        <p:nvPicPr>
          <p:cNvPr id="3" name="Image 0" descr="/mnt/data/a_bright_clear_daytime_suburban_neighborhood_scen_batch_1.png"/>
          <p:cNvPicPr>
            <a:picLocks noChangeAspect="1"/>
          </p:cNvPicPr>
          <p:nvPr/>
        </p:nvPicPr>
        <p:blipFill>
          <a:blip r:embed="rId3"/>
          <a:srcRect t="25" b="25"/>
          <a:stretch/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9213F">
              <a:alpha val="75000"/>
            </a:srgbClr>
          </a:solidFill>
          <a:ln w="12700">
            <a:solidFill>
              <a:srgbClr val="09213F"/>
            </a:solidFill>
            <a:prstDash val="solid"/>
          </a:ln>
        </p:spPr>
      </p:sp>
      <p:sp>
        <p:nvSpPr>
          <p:cNvPr id="6" name="Text 2"/>
          <p:cNvSpPr/>
          <p:nvPr/>
        </p:nvSpPr>
        <p:spPr>
          <a:xfrm>
            <a:off x="822960" y="2331720"/>
            <a:ext cx="585216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38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Dziękujemy za uwagę</a:t>
            </a:r>
            <a:endParaRPr lang="en-US" sz="3800" dirty="0"/>
          </a:p>
        </p:txBody>
      </p:sp>
      <p:sp>
        <p:nvSpPr>
          <p:cNvPr id="7" name="Text 3"/>
          <p:cNvSpPr/>
          <p:nvPr/>
        </p:nvSpPr>
        <p:spPr>
          <a:xfrm>
            <a:off x="868680" y="3063240"/>
            <a:ext cx="3657600" cy="41148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400" b="1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Pytania i odpowiedzi</a:t>
            </a:r>
            <a:endParaRPr lang="en-US" sz="2400" dirty="0"/>
          </a:p>
        </p:txBody>
      </p:sp>
      <p:sp>
        <p:nvSpPr>
          <p:cNvPr id="8" name="Text 4"/>
          <p:cNvSpPr/>
          <p:nvPr/>
        </p:nvSpPr>
        <p:spPr>
          <a:xfrm>
            <a:off x="868680" y="6172200"/>
            <a:ext cx="7315200" cy="2743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1200" dirty="0">
                <a:solidFill>
                  <a:srgbClr val="FFFFFF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Słoneczny Lubliniec II – dostawa i montaż OZE dla mieszkańców Gminy Lubliniec</a:t>
            </a:r>
            <a:endParaRPr lang="en-US" sz="12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C6A80EDD-E347-AE0F-5B7D-EC6F5B06F4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810" y="72537"/>
            <a:ext cx="5829190" cy="6400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Informacje ogólne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Projekt w skrócie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640080" y="1508760"/>
            <a:ext cx="237744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749808" y="1618488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7D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171</a:t>
            </a:r>
            <a:endParaRPr lang="en-US" sz="2800" dirty="0"/>
          </a:p>
        </p:txBody>
      </p:sp>
      <p:sp>
        <p:nvSpPr>
          <p:cNvPr id="9" name="Text 6"/>
          <p:cNvSpPr/>
          <p:nvPr/>
        </p:nvSpPr>
        <p:spPr>
          <a:xfrm>
            <a:off x="777240" y="2258568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łącznie planowanych instalacji OZE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3464890" y="1532236"/>
            <a:ext cx="237744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3520440" y="1646010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F80E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142</a:t>
            </a:r>
            <a:endParaRPr lang="en-US" sz="2800" dirty="0"/>
          </a:p>
        </p:txBody>
      </p:sp>
      <p:sp>
        <p:nvSpPr>
          <p:cNvPr id="12" name="Text 9"/>
          <p:cNvSpPr/>
          <p:nvPr/>
        </p:nvSpPr>
        <p:spPr>
          <a:xfrm>
            <a:off x="3585134" y="2231136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fotowoltaika z monitoringiem i magazynem energii</a:t>
            </a:r>
            <a:endParaRPr lang="en-US" sz="1400" dirty="0"/>
          </a:p>
        </p:txBody>
      </p:sp>
      <p:sp>
        <p:nvSpPr>
          <p:cNvPr id="13" name="Shape 10"/>
          <p:cNvSpPr/>
          <p:nvPr/>
        </p:nvSpPr>
        <p:spPr>
          <a:xfrm>
            <a:off x="6255868" y="1508760"/>
            <a:ext cx="237744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14" name="Text 11"/>
          <p:cNvSpPr/>
          <p:nvPr/>
        </p:nvSpPr>
        <p:spPr>
          <a:xfrm>
            <a:off x="6332906" y="1707776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2994A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29</a:t>
            </a:r>
            <a:endParaRPr lang="en-US" sz="2800" dirty="0"/>
          </a:p>
        </p:txBody>
      </p:sp>
      <p:sp>
        <p:nvSpPr>
          <p:cNvPr id="15" name="Text 12"/>
          <p:cNvSpPr/>
          <p:nvPr/>
        </p:nvSpPr>
        <p:spPr>
          <a:xfrm>
            <a:off x="6309360" y="2189989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magazynów energii dla istniejącej PV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9081364" y="1508760"/>
            <a:ext cx="2377440" cy="1417320"/>
          </a:xfrm>
          <a:prstGeom prst="roundRect">
            <a:avLst>
              <a:gd name="adj" fmla="val 5161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</p:sp>
      <p:sp>
        <p:nvSpPr>
          <p:cNvPr id="17" name="Text 14"/>
          <p:cNvSpPr/>
          <p:nvPr/>
        </p:nvSpPr>
        <p:spPr>
          <a:xfrm>
            <a:off x="9161488" y="1618488"/>
            <a:ext cx="215798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7D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85%</a:t>
            </a:r>
            <a:endParaRPr lang="en-US" sz="2800" dirty="0"/>
          </a:p>
        </p:txBody>
      </p:sp>
      <p:sp>
        <p:nvSpPr>
          <p:cNvPr id="18" name="Text 15"/>
          <p:cNvSpPr/>
          <p:nvPr/>
        </p:nvSpPr>
        <p:spPr>
          <a:xfrm>
            <a:off x="9147429" y="2208097"/>
            <a:ext cx="21031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maksymalne dofinansowanie kosztów kwalifikowalnych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868680" y="3137624"/>
            <a:ext cx="5303520" cy="21881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>
              <a:buNone/>
            </a:pPr>
            <a:r>
              <a:rPr lang="en-US" sz="20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Gmina Lubliniec pełni rolę wnioskodawcy, pozyskuje dofinansowanie i realizuje </a:t>
            </a:r>
            <a:r>
              <a:rPr lang="en-US" sz="20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projekt</a:t>
            </a:r>
            <a:r>
              <a:rPr lang="en-US" sz="20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endParaRPr lang="pl-PL" sz="2000" dirty="0">
              <a:solidFill>
                <a:srgbClr val="172033"/>
              </a:solidFill>
              <a:latin typeface="Aptos" pitchFamily="34" charset="0"/>
              <a:ea typeface="Aptos" pitchFamily="34" charset="-122"/>
              <a:cs typeface="Aptos" pitchFamily="34" charset="-12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 imieniu mieszkańców. Instalacje pozostają własnością Gminy do zakończenia </a:t>
            </a:r>
            <a:r>
              <a:rPr lang="en-US" sz="20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okresu</a:t>
            </a:r>
            <a:r>
              <a:rPr lang="en-US" sz="20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trwałości</a:t>
            </a:r>
            <a:r>
              <a:rPr lang="pl-PL" sz="20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(5 lat)</a:t>
            </a:r>
            <a:r>
              <a:rPr lang="en-US" sz="2000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2000" dirty="0"/>
          </a:p>
        </p:txBody>
      </p:sp>
      <p:pic>
        <p:nvPicPr>
          <p:cNvPr id="20" name="Image 1" descr="/mnt/data/a_bright_clear_daytime_suburban_neighborhood_scen_batch_1.png"/>
          <p:cNvPicPr>
            <a:picLocks noChangeAspect="1"/>
          </p:cNvPicPr>
          <p:nvPr/>
        </p:nvPicPr>
        <p:blipFill>
          <a:blip r:embed="rId3"/>
          <a:srcRect t="10062" b="10062"/>
          <a:stretch/>
        </p:blipFill>
        <p:spPr>
          <a:xfrm>
            <a:off x="6537960" y="3063240"/>
            <a:ext cx="4983480" cy="2240280"/>
          </a:xfrm>
          <a:prstGeom prst="rect">
            <a:avLst/>
          </a:prstGeom>
        </p:spPr>
      </p:pic>
      <p:sp>
        <p:nvSpPr>
          <p:cNvPr id="21" name="Text 17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22" name="Text 18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3</a:t>
            </a:r>
            <a:endParaRPr lang="en-US" sz="800" dirty="0"/>
          </a:p>
        </p:txBody>
      </p:sp>
      <p:sp>
        <p:nvSpPr>
          <p:cNvPr id="23" name="pole tekstowe 22">
            <a:extLst>
              <a:ext uri="{FF2B5EF4-FFF2-40B4-BE49-F238E27FC236}">
                <a16:creationId xmlns:a16="http://schemas.microsoft.com/office/drawing/2014/main" id="{D2DD37D8-150A-0489-B01E-6108EA5B3D54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4" name="Obraz 23">
            <a:extLst>
              <a:ext uri="{FF2B5EF4-FFF2-40B4-BE49-F238E27FC236}">
                <a16:creationId xmlns:a16="http://schemas.microsoft.com/office/drawing/2014/main" id="{9B2B135A-B100-F7DD-DCCF-AD77D18C878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3430" y="195029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Zakres projektu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Dwa typy instalacji w naborze</a:t>
            </a:r>
            <a:endParaRPr lang="en-US" sz="2500" dirty="0"/>
          </a:p>
        </p:txBody>
      </p:sp>
      <p:graphicFrame>
        <p:nvGraphicFramePr>
          <p:cNvPr id="7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54784910"/>
              </p:ext>
            </p:extLst>
          </p:nvPr>
        </p:nvGraphicFramePr>
        <p:xfrm>
          <a:off x="685800" y="1600200"/>
          <a:ext cx="6583680" cy="2176272"/>
        </p:xfrm>
        <a:graphic>
          <a:graphicData uri="http://schemas.openxmlformats.org/drawingml/2006/table">
            <a:tbl>
              <a:tblPr/>
              <a:tblGrid>
                <a:gridCol w="3200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40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Typ instalacji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Przeznaczenie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b="1" dirty="0">
                          <a:solidFill>
                            <a:srgbClr val="FFFFFF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Liczba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365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Typ 1: instalacja fotowoltaiczna z systemem monitorowania wraz z magazynem energii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Produkcja energii elektrycznej na potrzeby gospodarstwa domowego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142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4008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Typ 2: magazyn energii elektrycznej dla mieszkańca, który posiada już instalację PV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Magazynowanie energii elektrycznej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en-US" sz="1400" dirty="0">
                          <a:solidFill>
                            <a:srgbClr val="172033"/>
                          </a:solidFill>
                          <a:latin typeface="Aptos" pitchFamily="34" charset="0"/>
                          <a:ea typeface="Aptos" pitchFamily="34" charset="-122"/>
                          <a:cs typeface="Aptos" pitchFamily="34" charset="-120"/>
                        </a:rPr>
                        <a:t>29</a:t>
                      </a:r>
                      <a:endParaRPr lang="en-US" sz="1400" dirty="0">
                        <a:latin typeface="Aptos" charset="0"/>
                        <a:ea typeface="Aptos" charset="0"/>
                        <a:cs typeface="Aptos" charset="0"/>
                      </a:endParaRPr>
                    </a:p>
                  </a:txBody>
                  <a:tcPr marL="64008" marR="64008" marT="64008" marB="64008">
                    <a:lnL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D6E4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Shape 4"/>
          <p:cNvSpPr/>
          <p:nvPr/>
        </p:nvSpPr>
        <p:spPr>
          <a:xfrm>
            <a:off x="777240" y="3977640"/>
            <a:ext cx="310896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  <p:txBody>
          <a:bodyPr/>
          <a:lstStyle/>
          <a:p>
            <a:endParaRPr lang="pl-PL" dirty="0"/>
          </a:p>
        </p:txBody>
      </p:sp>
      <p:sp>
        <p:nvSpPr>
          <p:cNvPr id="9" name="Text 5"/>
          <p:cNvSpPr/>
          <p:nvPr/>
        </p:nvSpPr>
        <p:spPr>
          <a:xfrm>
            <a:off x="886968" y="406908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☀️</a:t>
            </a:r>
            <a:endParaRPr lang="en-US" sz="2400" dirty="0"/>
          </a:p>
        </p:txBody>
      </p:sp>
      <p:sp>
        <p:nvSpPr>
          <p:cNvPr id="10" name="Text 6"/>
          <p:cNvSpPr/>
          <p:nvPr/>
        </p:nvSpPr>
        <p:spPr>
          <a:xfrm>
            <a:off x="1463040" y="40873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Typ 1</a:t>
            </a:r>
            <a:endParaRPr lang="en-US" sz="1400" dirty="0"/>
          </a:p>
        </p:txBody>
      </p:sp>
      <p:sp>
        <p:nvSpPr>
          <p:cNvPr id="11" name="Text 7"/>
          <p:cNvSpPr/>
          <p:nvPr/>
        </p:nvSpPr>
        <p:spPr>
          <a:xfrm>
            <a:off x="1463040" y="4434840"/>
            <a:ext cx="242316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Nowa instalacja PV z</a:t>
            </a:r>
            <a:r>
              <a:rPr lang="pl-PL" sz="1400" dirty="0">
                <a:solidFill>
                  <a:srgbClr val="172033"/>
                </a:solidFill>
              </a:rPr>
              <a:t> </a:t>
            </a:r>
            <a:r>
              <a:rPr lang="en-US" sz="1400" dirty="0" err="1">
                <a:solidFill>
                  <a:srgbClr val="172033"/>
                </a:solidFill>
              </a:rPr>
              <a:t>monitoringiem</a:t>
            </a:r>
            <a:r>
              <a:rPr lang="en-US" sz="1400" dirty="0">
                <a:solidFill>
                  <a:srgbClr val="172033"/>
                </a:solidFill>
              </a:rPr>
              <a:t> oraz magazynem energii.</a:t>
            </a:r>
            <a:endParaRPr lang="en-US" sz="1400" dirty="0"/>
          </a:p>
        </p:txBody>
      </p:sp>
      <p:sp>
        <p:nvSpPr>
          <p:cNvPr id="12" name="Shape 8"/>
          <p:cNvSpPr/>
          <p:nvPr/>
        </p:nvSpPr>
        <p:spPr>
          <a:xfrm>
            <a:off x="4160520" y="3977640"/>
            <a:ext cx="3108960" cy="1188720"/>
          </a:xfrm>
          <a:prstGeom prst="roundRect">
            <a:avLst>
              <a:gd name="adj" fmla="val 6154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3" name="Text 9"/>
          <p:cNvSpPr/>
          <p:nvPr/>
        </p:nvSpPr>
        <p:spPr>
          <a:xfrm>
            <a:off x="4270248" y="406908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🔋</a:t>
            </a:r>
            <a:endParaRPr lang="en-US" sz="2400" dirty="0"/>
          </a:p>
        </p:txBody>
      </p:sp>
      <p:sp>
        <p:nvSpPr>
          <p:cNvPr id="14" name="Text 10"/>
          <p:cNvSpPr/>
          <p:nvPr/>
        </p:nvSpPr>
        <p:spPr>
          <a:xfrm>
            <a:off x="4846320" y="4087368"/>
            <a:ext cx="22860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Typ 2</a:t>
            </a:r>
            <a:endParaRPr lang="en-US" sz="1400" dirty="0"/>
          </a:p>
        </p:txBody>
      </p:sp>
      <p:sp>
        <p:nvSpPr>
          <p:cNvPr id="15" name="Text 11"/>
          <p:cNvSpPr/>
          <p:nvPr/>
        </p:nvSpPr>
        <p:spPr>
          <a:xfrm>
            <a:off x="4846320" y="4434840"/>
            <a:ext cx="228600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fontScale="92500"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Magazyn energii do istniejącej </a:t>
            </a:r>
            <a:r>
              <a:rPr lang="en-US" sz="1400" dirty="0" err="1">
                <a:solidFill>
                  <a:srgbClr val="172033"/>
                </a:solidFill>
              </a:rPr>
              <a:t>instalacji</a:t>
            </a:r>
            <a:r>
              <a:rPr lang="en-US" sz="1400" dirty="0">
                <a:solidFill>
                  <a:srgbClr val="172033"/>
                </a:solidFill>
              </a:rPr>
              <a:t> PV</a:t>
            </a:r>
            <a:r>
              <a:rPr lang="pl-PL" sz="1400" dirty="0">
                <a:solidFill>
                  <a:srgbClr val="172033"/>
                </a:solidFill>
              </a:rPr>
              <a:t>, dla której dotychczas nie ma</a:t>
            </a:r>
            <a:r>
              <a:rPr lang="en-US" sz="1400" dirty="0">
                <a:solidFill>
                  <a:srgbClr val="172033"/>
                </a:solidFill>
              </a:rPr>
              <a:t> magazynu.</a:t>
            </a:r>
            <a:endParaRPr lang="en-US" sz="1400" dirty="0"/>
          </a:p>
        </p:txBody>
      </p:sp>
      <p:pic>
        <p:nvPicPr>
          <p:cNvPr id="16" name="Image 1" descr="/mnt/data/a_clean_modern_utility_garage_technical_room_inte_batch_2.png"/>
          <p:cNvPicPr>
            <a:picLocks noChangeAspect="1"/>
          </p:cNvPicPr>
          <p:nvPr/>
        </p:nvPicPr>
        <p:blipFill>
          <a:blip r:embed="rId3"/>
          <a:srcRect l="5000" r="37313"/>
          <a:stretch/>
        </p:blipFill>
        <p:spPr>
          <a:xfrm>
            <a:off x="7772400" y="1554480"/>
            <a:ext cx="3749040" cy="3657600"/>
          </a:xfrm>
          <a:prstGeom prst="rect">
            <a:avLst/>
          </a:prstGeom>
        </p:spPr>
      </p:pic>
      <p:sp>
        <p:nvSpPr>
          <p:cNvPr id="17" name="Text 12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8" name="Text 13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4</a:t>
            </a:r>
            <a:endParaRPr lang="en-US" sz="800" dirty="0"/>
          </a:p>
        </p:txBody>
      </p:sp>
      <p:sp>
        <p:nvSpPr>
          <p:cNvPr id="19" name="pole tekstowe 18">
            <a:extLst>
              <a:ext uri="{FF2B5EF4-FFF2-40B4-BE49-F238E27FC236}">
                <a16:creationId xmlns:a16="http://schemas.microsoft.com/office/drawing/2014/main" id="{34A5F799-E985-3645-67B0-5B117AECF9EB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0" name="Obraz 19">
            <a:extLst>
              <a:ext uri="{FF2B5EF4-FFF2-40B4-BE49-F238E27FC236}">
                <a16:creationId xmlns:a16="http://schemas.microsoft.com/office/drawing/2014/main" id="{F2DE716B-CB4F-9953-9FC5-091A7B3B56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5613" y="175529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5088" y="-164592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Terminy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Nabór: najważniejsze daty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1923288" y="1547397"/>
            <a:ext cx="3650428" cy="1543549"/>
          </a:xfrm>
          <a:prstGeom prst="roundRect">
            <a:avLst>
              <a:gd name="adj" fmla="val 5714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8" name="Text 5"/>
          <p:cNvSpPr/>
          <p:nvPr/>
        </p:nvSpPr>
        <p:spPr>
          <a:xfrm>
            <a:off x="1939670" y="1762999"/>
            <a:ext cx="3650428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2E7D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01.09.2026</a:t>
            </a:r>
            <a:r>
              <a:rPr lang="pl-PL" sz="2800" b="1" dirty="0">
                <a:solidFill>
                  <a:srgbClr val="2E7D32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</a:p>
          <a:p>
            <a:pPr marL="0" indent="0" algn="ctr">
              <a:buNone/>
            </a:pPr>
            <a:r>
              <a:rPr lang="pl-PL" sz="2800" b="1" dirty="0">
                <a:solidFill>
                  <a:srgbClr val="2E7D32"/>
                </a:solidFill>
                <a:latin typeface="Aptos Display" pitchFamily="34" charset="0"/>
              </a:rPr>
              <a:t>od godz. 7:00</a:t>
            </a:r>
            <a:endParaRPr lang="en-US" sz="2800" b="1" dirty="0">
              <a:solidFill>
                <a:srgbClr val="2E7D32"/>
              </a:solidFill>
              <a:latin typeface="Aptos Display" pitchFamily="34" charset="0"/>
            </a:endParaRPr>
          </a:p>
        </p:txBody>
      </p:sp>
      <p:sp>
        <p:nvSpPr>
          <p:cNvPr id="9" name="Text 6"/>
          <p:cNvSpPr/>
          <p:nvPr/>
        </p:nvSpPr>
        <p:spPr>
          <a:xfrm>
            <a:off x="2554425" y="2446157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start składania dokumentów</a:t>
            </a:r>
            <a:endParaRPr lang="en-US" sz="1400" dirty="0"/>
          </a:p>
        </p:txBody>
      </p:sp>
      <p:sp>
        <p:nvSpPr>
          <p:cNvPr id="10" name="Shape 7"/>
          <p:cNvSpPr/>
          <p:nvPr/>
        </p:nvSpPr>
        <p:spPr>
          <a:xfrm>
            <a:off x="6587266" y="1552411"/>
            <a:ext cx="3650428" cy="1543549"/>
          </a:xfrm>
          <a:prstGeom prst="roundRect">
            <a:avLst>
              <a:gd name="adj" fmla="val 5714"/>
            </a:avLst>
          </a:prstGeom>
          <a:solidFill>
            <a:srgbClr val="F7F9FC"/>
          </a:solidFill>
          <a:ln w="12700">
            <a:solidFill>
              <a:srgbClr val="D6E4F0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11" name="Text 8"/>
          <p:cNvSpPr/>
          <p:nvPr/>
        </p:nvSpPr>
        <p:spPr>
          <a:xfrm>
            <a:off x="6618285" y="1792224"/>
            <a:ext cx="3650427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800" b="1" dirty="0">
                <a:solidFill>
                  <a:srgbClr val="FF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14.09.2026</a:t>
            </a:r>
            <a:r>
              <a:rPr lang="pl-PL" sz="2800" b="1" dirty="0">
                <a:solidFill>
                  <a:srgbClr val="FF0000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 </a:t>
            </a:r>
          </a:p>
          <a:p>
            <a:pPr algn="ctr"/>
            <a:r>
              <a:rPr lang="pl-PL" sz="2800" b="1" dirty="0">
                <a:solidFill>
                  <a:srgbClr val="FF0000"/>
                </a:solidFill>
                <a:latin typeface="Aptos Display" pitchFamily="34" charset="0"/>
              </a:rPr>
              <a:t>do godz. 17:00</a:t>
            </a:r>
            <a:endParaRPr lang="en-US" sz="2800" b="1" dirty="0">
              <a:solidFill>
                <a:srgbClr val="FF0000"/>
              </a:solidFill>
              <a:latin typeface="Aptos Display" pitchFamily="34" charset="0"/>
            </a:endParaRPr>
          </a:p>
        </p:txBody>
      </p:sp>
      <p:sp>
        <p:nvSpPr>
          <p:cNvPr id="12" name="Text 9"/>
          <p:cNvSpPr/>
          <p:nvPr/>
        </p:nvSpPr>
        <p:spPr>
          <a:xfrm>
            <a:off x="7245178" y="2446919"/>
            <a:ext cx="256032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en-US" sz="1400" dirty="0">
                <a:solidFill>
                  <a:srgbClr val="172033"/>
                </a:solidFill>
              </a:rPr>
              <a:t>koniec naboru, jeśli limit nie zostanie osiągnięty wcześniej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6922008" y="1755648"/>
            <a:ext cx="3346704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endParaRPr lang="en-US" sz="2800" dirty="0">
              <a:solidFill>
                <a:srgbClr val="FF0000"/>
              </a:solidFill>
            </a:endParaRPr>
          </a:p>
        </p:txBody>
      </p:sp>
      <p:sp>
        <p:nvSpPr>
          <p:cNvPr id="16" name="Text 13"/>
          <p:cNvSpPr/>
          <p:nvPr/>
        </p:nvSpPr>
        <p:spPr>
          <a:xfrm>
            <a:off x="1005840" y="3657600"/>
            <a:ext cx="9966960" cy="54864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 lnSpcReduction="10000"/>
          </a:bodyPr>
          <a:lstStyle/>
          <a:p>
            <a:pPr marL="0" indent="0" algn="ctr">
              <a:buNone/>
            </a:pPr>
            <a:r>
              <a:rPr lang="en-US" sz="18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Uwaga: nabór może zostać zamknięty przed 14.09.2026 r., jeśli wpłynie 220 zgłoszeń dla typu 1 lub 80 zgłoszeń dla typu 2.</a:t>
            </a:r>
            <a:endParaRPr lang="en-US" sz="1800" dirty="0"/>
          </a:p>
        </p:txBody>
      </p:sp>
      <p:sp>
        <p:nvSpPr>
          <p:cNvPr id="17" name="Shape 14"/>
          <p:cNvSpPr/>
          <p:nvPr/>
        </p:nvSpPr>
        <p:spPr>
          <a:xfrm>
            <a:off x="2651760" y="4772893"/>
            <a:ext cx="6675120" cy="502920"/>
          </a:xfrm>
          <a:prstGeom prst="roundRect">
            <a:avLst>
              <a:gd name="adj" fmla="val 10909"/>
            </a:avLst>
          </a:prstGeom>
          <a:solidFill>
            <a:srgbClr val="FDEBD0"/>
          </a:solidFill>
          <a:ln w="12700">
            <a:solidFill>
              <a:srgbClr val="FDEBD0"/>
            </a:solidFill>
            <a:prstDash val="solid"/>
          </a:ln>
        </p:spPr>
        <p:txBody>
          <a:bodyPr/>
          <a:lstStyle/>
          <a:p>
            <a:endParaRPr lang="pl-PL" dirty="0"/>
          </a:p>
        </p:txBody>
      </p:sp>
      <p:sp>
        <p:nvSpPr>
          <p:cNvPr id="18" name="Text 15"/>
          <p:cNvSpPr/>
          <p:nvPr/>
        </p:nvSpPr>
        <p:spPr>
          <a:xfrm>
            <a:off x="2816352" y="4718304"/>
            <a:ext cx="6528816" cy="429768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 algn="ctr">
              <a:buNone/>
            </a:pPr>
            <a:r>
              <a:rPr lang="pl-PL" sz="1200" b="1" dirty="0"/>
              <a:t>Deklaracje wraz z załącznikami </a:t>
            </a:r>
            <a:r>
              <a:rPr lang="en-US" sz="1200" b="1" dirty="0"/>
              <a:t> </a:t>
            </a:r>
            <a:r>
              <a:rPr lang="en-US" sz="1200" b="1" dirty="0">
                <a:solidFill>
                  <a:srgbClr val="172033"/>
                </a:solidFill>
              </a:rPr>
              <a:t>złożone poza </a:t>
            </a:r>
            <a:r>
              <a:rPr lang="en-US" sz="1200" b="1" dirty="0" err="1">
                <a:solidFill>
                  <a:srgbClr val="172033"/>
                </a:solidFill>
              </a:rPr>
              <a:t>terminem</a:t>
            </a:r>
            <a:r>
              <a:rPr lang="en-US" sz="1200" b="1" dirty="0">
                <a:solidFill>
                  <a:srgbClr val="172033"/>
                </a:solidFill>
              </a:rPr>
              <a:t>  </a:t>
            </a:r>
            <a:r>
              <a:rPr lang="pl-PL" sz="1200" b="1" dirty="0">
                <a:solidFill>
                  <a:srgbClr val="172033"/>
                </a:solidFill>
              </a:rPr>
              <a:t>zostaną odrzucone.</a:t>
            </a:r>
            <a:endParaRPr lang="en-US" sz="1200" dirty="0"/>
          </a:p>
        </p:txBody>
      </p:sp>
      <p:sp>
        <p:nvSpPr>
          <p:cNvPr id="19" name="Text 16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20" name="Text 17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5</a:t>
            </a:r>
            <a:endParaRPr lang="en-US" sz="800" dirty="0"/>
          </a:p>
        </p:txBody>
      </p:sp>
      <p:sp>
        <p:nvSpPr>
          <p:cNvPr id="21" name="pole tekstowe 20">
            <a:extLst>
              <a:ext uri="{FF2B5EF4-FFF2-40B4-BE49-F238E27FC236}">
                <a16:creationId xmlns:a16="http://schemas.microsoft.com/office/drawing/2014/main" id="{AB7402E9-93C4-C608-1269-1661248FEE82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2" name="Obraz 21">
            <a:extLst>
              <a:ext uri="{FF2B5EF4-FFF2-40B4-BE49-F238E27FC236}">
                <a16:creationId xmlns:a16="http://schemas.microsoft.com/office/drawing/2014/main" id="{4CAB1E54-11EF-38D0-66F1-E0D4CC77A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41014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Warunki udziału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Kto może przystąpić?</a:t>
            </a:r>
            <a:endParaRPr lang="en-US" sz="2500" dirty="0"/>
          </a:p>
        </p:txBody>
      </p:sp>
      <p:sp>
        <p:nvSpPr>
          <p:cNvPr id="7" name="Shape 4"/>
          <p:cNvSpPr/>
          <p:nvPr/>
        </p:nvSpPr>
        <p:spPr>
          <a:xfrm>
            <a:off x="731520" y="1554479"/>
            <a:ext cx="3474720" cy="1372887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8" name="Text 5"/>
          <p:cNvSpPr/>
          <p:nvPr/>
        </p:nvSpPr>
        <p:spPr>
          <a:xfrm>
            <a:off x="841248" y="1645919"/>
            <a:ext cx="502920" cy="5774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🏠</a:t>
            </a:r>
            <a:endParaRPr lang="en-US" sz="2400" dirty="0"/>
          </a:p>
        </p:txBody>
      </p:sp>
      <p:sp>
        <p:nvSpPr>
          <p:cNvPr id="9" name="Text 6"/>
          <p:cNvSpPr/>
          <p:nvPr/>
        </p:nvSpPr>
        <p:spPr>
          <a:xfrm>
            <a:off x="1417320" y="1664207"/>
            <a:ext cx="2651760" cy="433055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Tytuł prawny</a:t>
            </a:r>
            <a:endParaRPr lang="en-US" sz="1400" dirty="0"/>
          </a:p>
        </p:txBody>
      </p:sp>
      <p:sp>
        <p:nvSpPr>
          <p:cNvPr id="10" name="Text 7"/>
          <p:cNvSpPr/>
          <p:nvPr/>
        </p:nvSpPr>
        <p:spPr>
          <a:xfrm>
            <a:off x="1417320" y="2011679"/>
            <a:ext cx="2651760" cy="83723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Własność lub współwłasność nieruchomości; stan prawny musi być uregulowany.</a:t>
            </a:r>
            <a:endParaRPr lang="en-US" sz="1400" dirty="0"/>
          </a:p>
        </p:txBody>
      </p:sp>
      <p:sp>
        <p:nvSpPr>
          <p:cNvPr id="11" name="Shape 8"/>
          <p:cNvSpPr/>
          <p:nvPr/>
        </p:nvSpPr>
        <p:spPr>
          <a:xfrm>
            <a:off x="4434840" y="1554479"/>
            <a:ext cx="3474720" cy="1395077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  <p:txBody>
          <a:bodyPr/>
          <a:lstStyle/>
          <a:p>
            <a:endParaRPr lang="pl-PL" dirty="0"/>
          </a:p>
        </p:txBody>
      </p:sp>
      <p:sp>
        <p:nvSpPr>
          <p:cNvPr id="12" name="Text 9"/>
          <p:cNvSpPr/>
          <p:nvPr/>
        </p:nvSpPr>
        <p:spPr>
          <a:xfrm>
            <a:off x="4544568" y="1645920"/>
            <a:ext cx="502920" cy="4650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👪</a:t>
            </a:r>
            <a:endParaRPr lang="en-US" sz="2400" dirty="0"/>
          </a:p>
        </p:txBody>
      </p:sp>
      <p:sp>
        <p:nvSpPr>
          <p:cNvPr id="13" name="Text 10"/>
          <p:cNvSpPr/>
          <p:nvPr/>
        </p:nvSpPr>
        <p:spPr>
          <a:xfrm>
            <a:off x="5120640" y="1664207"/>
            <a:ext cx="2651760" cy="3487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Potrzeby mieszkaniowe</a:t>
            </a:r>
            <a:endParaRPr lang="en-US" sz="1400" dirty="0"/>
          </a:p>
        </p:txBody>
      </p:sp>
      <p:sp>
        <p:nvSpPr>
          <p:cNvPr id="14" name="Text 11"/>
          <p:cNvSpPr/>
          <p:nvPr/>
        </p:nvSpPr>
        <p:spPr>
          <a:xfrm>
            <a:off x="5120640" y="2011679"/>
            <a:ext cx="2651760" cy="6742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Energia z instalacji musi służyć wyłącznie gospodarstwu </a:t>
            </a:r>
            <a:r>
              <a:rPr lang="en-US" sz="1400" dirty="0" err="1">
                <a:solidFill>
                  <a:srgbClr val="172033"/>
                </a:solidFill>
              </a:rPr>
              <a:t>domowemu</a:t>
            </a:r>
            <a:r>
              <a:rPr lang="en-US" sz="1400" dirty="0">
                <a:solidFill>
                  <a:srgbClr val="172033"/>
                </a:solidFill>
              </a:rPr>
              <a:t>.</a:t>
            </a:r>
            <a:r>
              <a:rPr lang="pl-PL" sz="1400" dirty="0">
                <a:solidFill>
                  <a:srgbClr val="172033"/>
                </a:solidFill>
              </a:rPr>
              <a:t> </a:t>
            </a:r>
            <a:endParaRPr lang="en-US" sz="1400" dirty="0"/>
          </a:p>
        </p:txBody>
      </p:sp>
      <p:sp>
        <p:nvSpPr>
          <p:cNvPr id="15" name="Shape 12"/>
          <p:cNvSpPr/>
          <p:nvPr/>
        </p:nvSpPr>
        <p:spPr>
          <a:xfrm>
            <a:off x="8138160" y="1554479"/>
            <a:ext cx="3474720" cy="1395077"/>
          </a:xfrm>
          <a:prstGeom prst="roundRect">
            <a:avLst>
              <a:gd name="adj" fmla="val 6667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6" name="Text 13"/>
          <p:cNvSpPr/>
          <p:nvPr/>
        </p:nvSpPr>
        <p:spPr>
          <a:xfrm>
            <a:off x="8247888" y="1645920"/>
            <a:ext cx="502920" cy="46502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🧾</a:t>
            </a:r>
            <a:endParaRPr lang="en-US" sz="2400" dirty="0"/>
          </a:p>
        </p:txBody>
      </p:sp>
      <p:sp>
        <p:nvSpPr>
          <p:cNvPr id="17" name="Text 14"/>
          <p:cNvSpPr/>
          <p:nvPr/>
        </p:nvSpPr>
        <p:spPr>
          <a:xfrm>
            <a:off x="8823960" y="1664207"/>
            <a:ext cx="2651760" cy="348769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Brak zaległości</a:t>
            </a:r>
            <a:endParaRPr lang="en-US" sz="1400" dirty="0"/>
          </a:p>
        </p:txBody>
      </p:sp>
      <p:sp>
        <p:nvSpPr>
          <p:cNvPr id="18" name="Text 15"/>
          <p:cNvSpPr/>
          <p:nvPr/>
        </p:nvSpPr>
        <p:spPr>
          <a:xfrm>
            <a:off x="8823960" y="2011679"/>
            <a:ext cx="2651760" cy="674287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Na </a:t>
            </a:r>
            <a:r>
              <a:rPr lang="en-US" sz="1400" dirty="0" err="1">
                <a:solidFill>
                  <a:srgbClr val="172033"/>
                </a:solidFill>
              </a:rPr>
              <a:t>etapie</a:t>
            </a:r>
            <a:r>
              <a:rPr lang="en-US" sz="1400" dirty="0">
                <a:solidFill>
                  <a:srgbClr val="172033"/>
                </a:solidFill>
              </a:rPr>
              <a:t> </a:t>
            </a:r>
            <a:r>
              <a:rPr lang="pl-PL" sz="1400" dirty="0">
                <a:solidFill>
                  <a:srgbClr val="172033"/>
                </a:solidFill>
              </a:rPr>
              <a:t> </a:t>
            </a:r>
            <a:r>
              <a:rPr lang="en-US" sz="1400" dirty="0" err="1">
                <a:solidFill>
                  <a:srgbClr val="172033"/>
                </a:solidFill>
              </a:rPr>
              <a:t>umowy</a:t>
            </a:r>
            <a:r>
              <a:rPr lang="en-US" sz="1400" dirty="0">
                <a:solidFill>
                  <a:srgbClr val="172033"/>
                </a:solidFill>
              </a:rPr>
              <a:t> </a:t>
            </a:r>
            <a:r>
              <a:rPr lang="pl-PL" sz="1400" dirty="0">
                <a:solidFill>
                  <a:srgbClr val="172033"/>
                </a:solidFill>
              </a:rPr>
              <a:t> </a:t>
            </a:r>
            <a:r>
              <a:rPr lang="en-US" sz="1400" dirty="0" err="1">
                <a:solidFill>
                  <a:srgbClr val="172033"/>
                </a:solidFill>
              </a:rPr>
              <a:t>i</a:t>
            </a:r>
            <a:r>
              <a:rPr lang="en-US" sz="1400" dirty="0">
                <a:solidFill>
                  <a:srgbClr val="172033"/>
                </a:solidFill>
              </a:rPr>
              <a:t> odbioru weryfikowany jest brak zaległości wobec Gminy: podatek od nieruchomości i odpady.</a:t>
            </a:r>
            <a:endParaRPr lang="en-US" sz="1400" dirty="0"/>
          </a:p>
        </p:txBody>
      </p:sp>
      <p:sp>
        <p:nvSpPr>
          <p:cNvPr id="19" name="Shape 16"/>
          <p:cNvSpPr/>
          <p:nvPr/>
        </p:nvSpPr>
        <p:spPr>
          <a:xfrm>
            <a:off x="731520" y="3680459"/>
            <a:ext cx="3474720" cy="1531621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0" name="Text 17"/>
          <p:cNvSpPr/>
          <p:nvPr/>
        </p:nvSpPr>
        <p:spPr>
          <a:xfrm>
            <a:off x="841248" y="3771900"/>
            <a:ext cx="502920" cy="45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⚡</a:t>
            </a:r>
            <a:endParaRPr lang="en-US" sz="2400" dirty="0"/>
          </a:p>
        </p:txBody>
      </p:sp>
      <p:sp>
        <p:nvSpPr>
          <p:cNvPr id="21" name="Text 18"/>
          <p:cNvSpPr/>
          <p:nvPr/>
        </p:nvSpPr>
        <p:spPr>
          <a:xfrm>
            <a:off x="1417320" y="3790188"/>
            <a:ext cx="2651760" cy="340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Rzeczywiste zużycie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1417320" y="4137660"/>
            <a:ext cx="2651760" cy="82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Moc instalacji dobierana jest na podstawie zużycia energii; mieszkaniec powinien móc je udokumentować rachunkami.</a:t>
            </a:r>
            <a:endParaRPr lang="en-US" sz="1400" dirty="0"/>
          </a:p>
        </p:txBody>
      </p:sp>
      <p:sp>
        <p:nvSpPr>
          <p:cNvPr id="23" name="Shape 20"/>
          <p:cNvSpPr/>
          <p:nvPr/>
        </p:nvSpPr>
        <p:spPr>
          <a:xfrm>
            <a:off x="4434840" y="3680459"/>
            <a:ext cx="3474720" cy="1531621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4" name="Text 21"/>
          <p:cNvSpPr/>
          <p:nvPr/>
        </p:nvSpPr>
        <p:spPr>
          <a:xfrm>
            <a:off x="4544568" y="3771900"/>
            <a:ext cx="502920" cy="45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📩</a:t>
            </a:r>
            <a:endParaRPr lang="en-US" sz="2400" dirty="0"/>
          </a:p>
        </p:txBody>
      </p:sp>
      <p:sp>
        <p:nvSpPr>
          <p:cNvPr id="25" name="Text 22"/>
          <p:cNvSpPr/>
          <p:nvPr/>
        </p:nvSpPr>
        <p:spPr>
          <a:xfrm>
            <a:off x="5120640" y="3790188"/>
            <a:ext cx="2651760" cy="340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Kontakt e-mail</a:t>
            </a:r>
            <a:endParaRPr lang="en-US" sz="1400" dirty="0"/>
          </a:p>
        </p:txBody>
      </p:sp>
      <p:sp>
        <p:nvSpPr>
          <p:cNvPr id="26" name="Text 23"/>
          <p:cNvSpPr/>
          <p:nvPr/>
        </p:nvSpPr>
        <p:spPr>
          <a:xfrm>
            <a:off x="5120640" y="4137660"/>
            <a:ext cx="2651760" cy="82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Wezwania do uzupełnień oraz informacje o wynikach będą przekazywane m.in. mailowo.</a:t>
            </a:r>
            <a:endParaRPr lang="en-US" sz="1400" dirty="0"/>
          </a:p>
        </p:txBody>
      </p:sp>
      <p:sp>
        <p:nvSpPr>
          <p:cNvPr id="27" name="Shape 24"/>
          <p:cNvSpPr/>
          <p:nvPr/>
        </p:nvSpPr>
        <p:spPr>
          <a:xfrm>
            <a:off x="8138160" y="3680459"/>
            <a:ext cx="3474720" cy="1531621"/>
          </a:xfrm>
          <a:prstGeom prst="roundRect">
            <a:avLst>
              <a:gd name="adj" fmla="val 5926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28" name="Text 25"/>
          <p:cNvSpPr/>
          <p:nvPr/>
        </p:nvSpPr>
        <p:spPr>
          <a:xfrm>
            <a:off x="8247888" y="3771900"/>
            <a:ext cx="502920" cy="45381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🔐</a:t>
            </a:r>
            <a:endParaRPr lang="en-US" sz="2400" dirty="0"/>
          </a:p>
        </p:txBody>
      </p:sp>
      <p:sp>
        <p:nvSpPr>
          <p:cNvPr id="29" name="Text 26"/>
          <p:cNvSpPr/>
          <p:nvPr/>
        </p:nvSpPr>
        <p:spPr>
          <a:xfrm>
            <a:off x="8823960" y="3790188"/>
            <a:ext cx="2651760" cy="3403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Zgody współwłaścicieli</a:t>
            </a:r>
            <a:endParaRPr lang="en-US" sz="1400" dirty="0"/>
          </a:p>
        </p:txBody>
      </p:sp>
      <p:sp>
        <p:nvSpPr>
          <p:cNvPr id="30" name="Text 27"/>
          <p:cNvSpPr/>
          <p:nvPr/>
        </p:nvSpPr>
        <p:spPr>
          <a:xfrm>
            <a:off x="8823960" y="4137660"/>
            <a:ext cx="2651760" cy="82821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Przy współwłasności potrzebne są pełnomocnictwa / zgody wszystkich współwłaścicieli.</a:t>
            </a:r>
            <a:endParaRPr lang="en-US" sz="1400" dirty="0"/>
          </a:p>
        </p:txBody>
      </p:sp>
      <p:sp>
        <p:nvSpPr>
          <p:cNvPr id="31" name="Text 28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32" name="Text 29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6</a:t>
            </a:r>
            <a:endParaRPr lang="en-US" sz="800" dirty="0"/>
          </a:p>
        </p:txBody>
      </p:sp>
      <p:sp>
        <p:nvSpPr>
          <p:cNvPr id="33" name="pole tekstowe 32">
            <a:extLst>
              <a:ext uri="{FF2B5EF4-FFF2-40B4-BE49-F238E27FC236}">
                <a16:creationId xmlns:a16="http://schemas.microsoft.com/office/drawing/2014/main" id="{738E29EE-F149-DD6F-B353-D1F38A32103B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34" name="Obraz 33">
            <a:extLst>
              <a:ext uri="{FF2B5EF4-FFF2-40B4-BE49-F238E27FC236}">
                <a16:creationId xmlns:a16="http://schemas.microsoft.com/office/drawing/2014/main" id="{F81E9B45-B50A-540D-B62D-F5CD91093A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330" y="158453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Kwalifikowalność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Warunki dotyczące budynku i miejsca montażu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822960" y="1508760"/>
            <a:ext cx="5852160" cy="4434840"/>
          </a:xfrm>
          <a:prstGeom prst="rect">
            <a:avLst/>
          </a:prstGeom>
          <a:noFill/>
          <a:ln/>
        </p:spPr>
        <p:txBody>
          <a:bodyPr wrap="square" lIns="1016" tIns="1016" rIns="1016" bIns="1016" rtlCol="0" anchor="ctr">
            <a:norm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Budynek musi być oddany do użytkowania na dzień składania deklaracji.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Instalacje nie mogą być montowane w budynkach letniskowych.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Dach pod instalację PV nie może być pokryty eternitem / azbestem.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Instalacja elektryczna i stan techniczny budynku muszą pozwalać na montaż.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Jeśli budynek jest zabytkiem albo pod ochroną konserwatora, wymagane będą właściwe opinie, zgody lub pozwolenia.</a:t>
            </a:r>
            <a:endParaRPr lang="en-US" dirty="0"/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Mieszkaniec musi zapewnić dostęp do systemu monitorowania produkcji energii.</a:t>
            </a:r>
            <a:endParaRPr lang="en-US" dirty="0"/>
          </a:p>
        </p:txBody>
      </p:sp>
      <p:pic>
        <p:nvPicPr>
          <p:cNvPr id="8" name="Image 1" descr="/mnt/data/a_bright_clear_daytime_suburban_neighborhood_scen_batch_1.png"/>
          <p:cNvPicPr>
            <a:picLocks noChangeAspect="1"/>
          </p:cNvPicPr>
          <p:nvPr/>
        </p:nvPicPr>
        <p:blipFill>
          <a:blip r:embed="rId3"/>
          <a:srcRect l="35000" t="10000" r="18339" b="14000"/>
          <a:stretch/>
        </p:blipFill>
        <p:spPr>
          <a:xfrm>
            <a:off x="7040880" y="1417320"/>
            <a:ext cx="4389120" cy="4023360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10" name="Text 6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7</a:t>
            </a:r>
            <a:endParaRPr lang="en-US" sz="800" dirty="0"/>
          </a:p>
        </p:txBody>
      </p: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992AE7B8-C14F-4E04-EC5D-92B3306A0E39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12" name="Obraz 11">
            <a:extLst>
              <a:ext uri="{FF2B5EF4-FFF2-40B4-BE49-F238E27FC236}">
                <a16:creationId xmlns:a16="http://schemas.microsoft.com/office/drawing/2014/main" id="{3870ED4F-800A-2B62-C0BE-B8BA225B92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600" y="149309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8855" y="0"/>
            <a:ext cx="12191695" cy="6858000"/>
          </a:xfrm>
          <a:prstGeom prst="rect">
            <a:avLst/>
          </a:prstGeom>
          <a:solidFill>
            <a:srgbClr val="FFFFFF"/>
          </a:solidFill>
          <a:ln w="12700">
            <a:solidFill>
              <a:srgbClr val="FFFFFF"/>
            </a:solidFill>
            <a:prstDash val="solid"/>
          </a:ln>
        </p:spPr>
      </p:sp>
      <p:sp>
        <p:nvSpPr>
          <p:cNvPr id="4" name="Shape 1"/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Ważne ograniczenie</a:t>
            </a:r>
            <a:endParaRPr lang="en-US" sz="1000" dirty="0"/>
          </a:p>
        </p:txBody>
      </p:sp>
      <p:sp>
        <p:nvSpPr>
          <p:cNvPr id="6" name="Text 3"/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Działalność gospodarcza i rolnicza</a:t>
            </a:r>
            <a:endParaRPr lang="en-US" sz="2500" dirty="0"/>
          </a:p>
        </p:txBody>
      </p:sp>
      <p:sp>
        <p:nvSpPr>
          <p:cNvPr id="7" name="Text 4"/>
          <p:cNvSpPr/>
          <p:nvPr/>
        </p:nvSpPr>
        <p:spPr>
          <a:xfrm>
            <a:off x="868680" y="1508760"/>
            <a:ext cx="10241280" cy="731520"/>
          </a:xfrm>
          <a:prstGeom prst="rect">
            <a:avLst/>
          </a:prstGeom>
          <a:noFill/>
          <a:ln/>
        </p:spPr>
        <p:txBody>
          <a:bodyPr wrap="square" lIns="381" tIns="381" rIns="381" bIns="381" rtlCol="0" anchor="ctr">
            <a:normAutofit/>
          </a:bodyPr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Instalacje magazynu energii elektrycznej zamontowane w ramach projektu nie mogą być wykorzystywane do prowadzenia </a:t>
            </a:r>
            <a:r>
              <a:rPr lang="en-US" sz="20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działalności</a:t>
            </a:r>
            <a:r>
              <a:rPr lang="en-US" sz="20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rolniczej</a:t>
            </a:r>
            <a:r>
              <a:rPr lang="pl-PL" sz="20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i</a:t>
            </a:r>
            <a:r>
              <a:rPr lang="en-US" sz="20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 </a:t>
            </a:r>
            <a:r>
              <a:rPr lang="en-US" sz="2000" b="1" dirty="0" err="1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gospodarczej</a:t>
            </a:r>
            <a:r>
              <a:rPr lang="pl-PL" sz="2000" b="1" dirty="0">
                <a:solidFill>
                  <a:srgbClr val="172033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.</a:t>
            </a:r>
            <a:endParaRPr lang="en-US" sz="2000" dirty="0"/>
          </a:p>
        </p:txBody>
      </p:sp>
      <p:sp>
        <p:nvSpPr>
          <p:cNvPr id="8" name="Shape 5"/>
          <p:cNvSpPr/>
          <p:nvPr/>
        </p:nvSpPr>
        <p:spPr>
          <a:xfrm>
            <a:off x="777239" y="2743200"/>
            <a:ext cx="4520901" cy="1389888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9" name="Text 6"/>
          <p:cNvSpPr/>
          <p:nvPr/>
        </p:nvSpPr>
        <p:spPr>
          <a:xfrm>
            <a:off x="886968" y="283464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⛔</a:t>
            </a:r>
            <a:endParaRPr lang="en-US" sz="2400" dirty="0"/>
          </a:p>
        </p:txBody>
      </p:sp>
      <p:sp>
        <p:nvSpPr>
          <p:cNvPr id="10" name="Text 7"/>
          <p:cNvSpPr/>
          <p:nvPr/>
        </p:nvSpPr>
        <p:spPr>
          <a:xfrm>
            <a:off x="1463040" y="2852928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F2994A"/>
                </a:solidFill>
              </a:rPr>
              <a:t>Adres działalności</a:t>
            </a:r>
            <a:endParaRPr lang="en-US" sz="1400" dirty="0"/>
          </a:p>
        </p:txBody>
      </p:sp>
      <p:sp>
        <p:nvSpPr>
          <p:cNvPr id="11" name="Text 8"/>
          <p:cNvSpPr/>
          <p:nvPr/>
        </p:nvSpPr>
        <p:spPr>
          <a:xfrm>
            <a:off x="1463040" y="3200400"/>
            <a:ext cx="3675888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Wykluczenie może dotyczyć m.in. adresu wskazanego w CEIDG jako stałe lub dodatkowe miejsce wykonywania działalności.</a:t>
            </a:r>
            <a:endParaRPr lang="en-US" sz="1400" dirty="0"/>
          </a:p>
        </p:txBody>
      </p:sp>
      <p:sp>
        <p:nvSpPr>
          <p:cNvPr id="12" name="Shape 9"/>
          <p:cNvSpPr/>
          <p:nvPr/>
        </p:nvSpPr>
        <p:spPr>
          <a:xfrm>
            <a:off x="7060513" y="2743200"/>
            <a:ext cx="4520901" cy="1431036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</p:sp>
      <p:sp>
        <p:nvSpPr>
          <p:cNvPr id="13" name="Text 10"/>
          <p:cNvSpPr/>
          <p:nvPr/>
        </p:nvSpPr>
        <p:spPr>
          <a:xfrm>
            <a:off x="7245178" y="2894077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📚</a:t>
            </a:r>
            <a:endParaRPr lang="en-US" sz="2400" dirty="0"/>
          </a:p>
        </p:txBody>
      </p:sp>
      <p:sp>
        <p:nvSpPr>
          <p:cNvPr id="14" name="Text 11"/>
          <p:cNvSpPr/>
          <p:nvPr/>
        </p:nvSpPr>
        <p:spPr>
          <a:xfrm>
            <a:off x="7826397" y="2939797"/>
            <a:ext cx="23774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F80ED"/>
                </a:solidFill>
              </a:rPr>
              <a:t>Rejestry</a:t>
            </a:r>
            <a:endParaRPr lang="en-US" sz="1400" dirty="0"/>
          </a:p>
        </p:txBody>
      </p:sp>
      <p:sp>
        <p:nvSpPr>
          <p:cNvPr id="15" name="Text 12"/>
          <p:cNvSpPr/>
          <p:nvPr/>
        </p:nvSpPr>
        <p:spPr>
          <a:xfrm>
            <a:off x="7826397" y="3094886"/>
            <a:ext cx="3478635" cy="7132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dirty="0">
                <a:solidFill>
                  <a:srgbClr val="172033"/>
                </a:solidFill>
              </a:rPr>
              <a:t>Gmina weryfikuje CEIDG, KRS, REGON oraz rejestr podatku od nieruchomości.</a:t>
            </a:r>
            <a:endParaRPr lang="en-US" sz="1400" dirty="0"/>
          </a:p>
        </p:txBody>
      </p:sp>
      <p:sp>
        <p:nvSpPr>
          <p:cNvPr id="16" name="Shape 13"/>
          <p:cNvSpPr/>
          <p:nvPr/>
        </p:nvSpPr>
        <p:spPr>
          <a:xfrm>
            <a:off x="3272118" y="4334256"/>
            <a:ext cx="6024281" cy="1851302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  <p:txBody>
          <a:bodyPr/>
          <a:lstStyle/>
          <a:p>
            <a:endParaRPr lang="pl-PL"/>
          </a:p>
        </p:txBody>
      </p:sp>
      <p:sp>
        <p:nvSpPr>
          <p:cNvPr id="17" name="Text 14"/>
          <p:cNvSpPr/>
          <p:nvPr/>
        </p:nvSpPr>
        <p:spPr>
          <a:xfrm>
            <a:off x="3703320" y="4453127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400" dirty="0">
                <a:solidFill>
                  <a:srgbClr val="000000"/>
                </a:solidFill>
              </a:rPr>
              <a:t>✅</a:t>
            </a:r>
            <a:endParaRPr lang="en-US" sz="2400" dirty="0"/>
          </a:p>
        </p:txBody>
      </p:sp>
      <p:sp>
        <p:nvSpPr>
          <p:cNvPr id="18" name="Text 15"/>
          <p:cNvSpPr/>
          <p:nvPr/>
        </p:nvSpPr>
        <p:spPr>
          <a:xfrm>
            <a:off x="4317313" y="4511174"/>
            <a:ext cx="2743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400" b="1" dirty="0">
                <a:solidFill>
                  <a:srgbClr val="2E7D32"/>
                </a:solidFill>
              </a:rPr>
              <a:t>Wyjątek</a:t>
            </a:r>
            <a:endParaRPr lang="en-US" sz="1400" dirty="0"/>
          </a:p>
        </p:txBody>
      </p:sp>
      <p:sp>
        <p:nvSpPr>
          <p:cNvPr id="19" name="Text 16"/>
          <p:cNvSpPr/>
          <p:nvPr/>
        </p:nvSpPr>
        <p:spPr>
          <a:xfrm>
            <a:off x="4317311" y="4751898"/>
            <a:ext cx="4818620" cy="14336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en-US" sz="1400" dirty="0"/>
              <a:t>D</a:t>
            </a:r>
            <a:r>
              <a:rPr lang="pl-PL" sz="1400" dirty="0"/>
              <a:t>opuszcza się możliwość posiadania działalności zarejestrowanej. Oznacza to, wyłącznie wskazanie w rejestrze CEIDG adresu inwestycji, jako adresu do doręczeń. Występowanie adresu inwestycji w innych rejestrach (KRS, REGON) wyklucza uczestnika z możliwości realizacji.</a:t>
            </a:r>
            <a:endParaRPr lang="en-US" sz="1400" dirty="0"/>
          </a:p>
        </p:txBody>
      </p:sp>
      <p:sp>
        <p:nvSpPr>
          <p:cNvPr id="22" name="Text 19"/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23" name="Text 20"/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8</a:t>
            </a:r>
            <a:endParaRPr lang="en-US" sz="8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0E0ECBBD-6636-B7EB-1F38-C018C5DC197D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152B4D0A-0098-0C97-0C7C-6D36910E37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04790"/>
            <a:ext cx="4651651" cy="499915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45CEA1-CF5F-77C5-A6C5-B093F004A9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">
            <a:extLst>
              <a:ext uri="{FF2B5EF4-FFF2-40B4-BE49-F238E27FC236}">
                <a16:creationId xmlns:a16="http://schemas.microsoft.com/office/drawing/2014/main" id="{A2F28E2B-8862-BD45-53C9-F93BB5E40850}"/>
              </a:ext>
            </a:extLst>
          </p:cNvPr>
          <p:cNvSpPr/>
          <p:nvPr/>
        </p:nvSpPr>
        <p:spPr>
          <a:xfrm>
            <a:off x="228600" y="768096"/>
            <a:ext cx="11731752" cy="0"/>
          </a:xfrm>
          <a:prstGeom prst="line">
            <a:avLst/>
          </a:prstGeom>
          <a:noFill/>
          <a:ln w="12700">
            <a:solidFill>
              <a:srgbClr val="D6E4F0"/>
            </a:solidFill>
            <a:prstDash val="solid"/>
          </a:ln>
        </p:spPr>
      </p:sp>
      <p:sp>
        <p:nvSpPr>
          <p:cNvPr id="5" name="Text 2">
            <a:extLst>
              <a:ext uri="{FF2B5EF4-FFF2-40B4-BE49-F238E27FC236}">
                <a16:creationId xmlns:a16="http://schemas.microsoft.com/office/drawing/2014/main" id="{5D388C33-2401-E946-0660-EDAA0A987584}"/>
              </a:ext>
            </a:extLst>
          </p:cNvPr>
          <p:cNvSpPr/>
          <p:nvPr/>
        </p:nvSpPr>
        <p:spPr>
          <a:xfrm>
            <a:off x="8412480" y="164592"/>
            <a:ext cx="347472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1000" dirty="0">
                <a:solidFill>
                  <a:srgbClr val="5F6B7A"/>
                </a:solidFill>
                <a:latin typeface="Aptos" pitchFamily="34" charset="0"/>
                <a:ea typeface="Aptos" pitchFamily="34" charset="-122"/>
                <a:cs typeface="Aptos" pitchFamily="34" charset="-120"/>
              </a:rPr>
              <a:t>Ważne ograniczenie</a:t>
            </a:r>
            <a:endParaRPr lang="en-US" sz="100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F5EC26AE-AE48-EFB6-637B-834EEE8FF348}"/>
              </a:ext>
            </a:extLst>
          </p:cNvPr>
          <p:cNvSpPr/>
          <p:nvPr/>
        </p:nvSpPr>
        <p:spPr>
          <a:xfrm>
            <a:off x="502920" y="932688"/>
            <a:ext cx="111556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pl-PL" sz="2500" b="1" dirty="0">
                <a:solidFill>
                  <a:srgbClr val="1B365D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Przeznaczenie energii elektrycznej wyprodukowanej z instalacji OZE </a:t>
            </a:r>
            <a:endParaRPr lang="en-US" sz="25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773BA659-DA10-B63E-0657-F1D0C9A5C815}"/>
              </a:ext>
            </a:extLst>
          </p:cNvPr>
          <p:cNvSpPr/>
          <p:nvPr/>
        </p:nvSpPr>
        <p:spPr>
          <a:xfrm>
            <a:off x="886968" y="2834640"/>
            <a:ext cx="502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2400" dirty="0"/>
          </a:p>
        </p:txBody>
      </p:sp>
      <p:sp>
        <p:nvSpPr>
          <p:cNvPr id="16" name="Shape 13">
            <a:extLst>
              <a:ext uri="{FF2B5EF4-FFF2-40B4-BE49-F238E27FC236}">
                <a16:creationId xmlns:a16="http://schemas.microsoft.com/office/drawing/2014/main" id="{40B4B0B3-7247-7EAE-B28E-6E4A604609BE}"/>
              </a:ext>
            </a:extLst>
          </p:cNvPr>
          <p:cNvSpPr/>
          <p:nvPr/>
        </p:nvSpPr>
        <p:spPr>
          <a:xfrm>
            <a:off x="886969" y="2214282"/>
            <a:ext cx="9960326" cy="2960601"/>
          </a:xfrm>
          <a:prstGeom prst="roundRect">
            <a:avLst>
              <a:gd name="adj" fmla="val 5714"/>
            </a:avLst>
          </a:prstGeom>
          <a:solidFill>
            <a:srgbClr val="FFFFFF"/>
          </a:solidFill>
          <a:ln w="12700">
            <a:solidFill>
              <a:srgbClr val="D6E4F0"/>
            </a:solidFill>
            <a:prstDash val="solid"/>
          </a:ln>
          <a:effectLst>
            <a:outerShdw blurRad="12700" dist="50800" dir="2700000" algn="bl" rotWithShape="0">
              <a:srgbClr val="DDE6F3">
                <a:alpha val="15000"/>
              </a:srgbClr>
            </a:outerShdw>
          </a:effectLst>
        </p:spPr>
        <p:txBody>
          <a:bodyPr/>
          <a:lstStyle/>
          <a:p>
            <a:pPr lvl="0"/>
            <a:r>
              <a:rPr lang="pl-PL" dirty="0"/>
              <a:t>Energia elektryczna z instalacji zużywana ma być głównie na potrzeby własne, tj. maksymalnie 20% (w skali roku) ilości energii wytworzonej w danej instalacji nie jest zużywane przez podmiot na potrzeby własne i może zostać przekazane do sieci elektroenergetycznej. </a:t>
            </a:r>
          </a:p>
          <a:p>
            <a:pPr lvl="0"/>
            <a:endParaRPr lang="pl-PL" dirty="0"/>
          </a:p>
          <a:p>
            <a:pPr lvl="0"/>
            <a:r>
              <a:rPr lang="pl-PL" dirty="0"/>
              <a:t>Warunek dotyczy: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dirty="0"/>
              <a:t>Instalacji fotowoltaicznych wraz z magazynem energii, które będą montowane w ramach umowy,</a:t>
            </a:r>
          </a:p>
          <a:p>
            <a:pPr marL="342900" lvl="0" indent="-342900">
              <a:buFont typeface="+mj-lt"/>
              <a:buAutoNum type="arabicPeriod"/>
            </a:pPr>
            <a:r>
              <a:rPr lang="pl-PL" dirty="0"/>
              <a:t>Już istniejących instalacji fotowoltaicznych, do których zamontowany ma być magazyn energii.</a:t>
            </a:r>
          </a:p>
          <a:p>
            <a:pPr lvl="2"/>
            <a:endParaRPr lang="pl-PL" sz="1200" dirty="0"/>
          </a:p>
        </p:txBody>
      </p:sp>
      <p:sp>
        <p:nvSpPr>
          <p:cNvPr id="19" name="Text 16">
            <a:extLst>
              <a:ext uri="{FF2B5EF4-FFF2-40B4-BE49-F238E27FC236}">
                <a16:creationId xmlns:a16="http://schemas.microsoft.com/office/drawing/2014/main" id="{FD22CE4C-E03D-C17B-35CF-7A5A03766F06}"/>
              </a:ext>
            </a:extLst>
          </p:cNvPr>
          <p:cNvSpPr/>
          <p:nvPr/>
        </p:nvSpPr>
        <p:spPr>
          <a:xfrm>
            <a:off x="2888831" y="2479615"/>
            <a:ext cx="4818620" cy="14336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Autofit/>
          </a:bodyPr>
          <a:lstStyle/>
          <a:p>
            <a:pPr marL="0" indent="0">
              <a:buNone/>
            </a:pPr>
            <a:r>
              <a:rPr lang="pl-PL" sz="1400" dirty="0"/>
              <a:t>.</a:t>
            </a:r>
            <a:endParaRPr lang="en-US" sz="1400" dirty="0"/>
          </a:p>
        </p:txBody>
      </p:sp>
      <p:sp>
        <p:nvSpPr>
          <p:cNvPr id="22" name="Text 19">
            <a:extLst>
              <a:ext uri="{FF2B5EF4-FFF2-40B4-BE49-F238E27FC236}">
                <a16:creationId xmlns:a16="http://schemas.microsoft.com/office/drawing/2014/main" id="{FDD9A7E9-9816-FE90-9F42-0A7601AE2476}"/>
              </a:ext>
            </a:extLst>
          </p:cNvPr>
          <p:cNvSpPr/>
          <p:nvPr/>
        </p:nvSpPr>
        <p:spPr>
          <a:xfrm>
            <a:off x="502920" y="6510528"/>
            <a:ext cx="640080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00" dirty="0">
                <a:solidFill>
                  <a:srgbClr val="5F6B7A"/>
                </a:solidFill>
              </a:rPr>
              <a:t>Słoneczny Lubliniec II • spotkanie informacyjne dla mieszkańców</a:t>
            </a:r>
            <a:endParaRPr lang="en-US" sz="800" dirty="0"/>
          </a:p>
        </p:txBody>
      </p:sp>
      <p:sp>
        <p:nvSpPr>
          <p:cNvPr id="23" name="Text 20">
            <a:extLst>
              <a:ext uri="{FF2B5EF4-FFF2-40B4-BE49-F238E27FC236}">
                <a16:creationId xmlns:a16="http://schemas.microsoft.com/office/drawing/2014/main" id="{470D2124-1A79-73B5-7CCA-D363ADA9BD5E}"/>
              </a:ext>
            </a:extLst>
          </p:cNvPr>
          <p:cNvSpPr/>
          <p:nvPr/>
        </p:nvSpPr>
        <p:spPr>
          <a:xfrm>
            <a:off x="11384280" y="6510528"/>
            <a:ext cx="274320" cy="1828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>
              <a:buNone/>
            </a:pPr>
            <a:r>
              <a:rPr lang="en-US" sz="800" dirty="0">
                <a:solidFill>
                  <a:srgbClr val="5F6B7A"/>
                </a:solidFill>
              </a:rPr>
              <a:t>8</a:t>
            </a:r>
            <a:endParaRPr lang="en-US" sz="800" dirty="0"/>
          </a:p>
        </p:txBody>
      </p:sp>
      <p:sp>
        <p:nvSpPr>
          <p:cNvPr id="24" name="pole tekstowe 23">
            <a:extLst>
              <a:ext uri="{FF2B5EF4-FFF2-40B4-BE49-F238E27FC236}">
                <a16:creationId xmlns:a16="http://schemas.microsoft.com/office/drawing/2014/main" id="{C330C3B2-F50A-76B3-4C1C-32D85BA97726}"/>
              </a:ext>
            </a:extLst>
          </p:cNvPr>
          <p:cNvSpPr txBox="1"/>
          <p:nvPr/>
        </p:nvSpPr>
        <p:spPr>
          <a:xfrm>
            <a:off x="5025081" y="213155"/>
            <a:ext cx="444019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1000" dirty="0"/>
              <a:t>Projekt Słoneczny Lubliniec II- dostawa i montaż odnawialnych źródeł energii dla mieszkańców Gminy Lubliniec</a:t>
            </a:r>
          </a:p>
        </p:txBody>
      </p:sp>
      <p:pic>
        <p:nvPicPr>
          <p:cNvPr id="25" name="Obraz 24">
            <a:extLst>
              <a:ext uri="{FF2B5EF4-FFF2-40B4-BE49-F238E27FC236}">
                <a16:creationId xmlns:a16="http://schemas.microsoft.com/office/drawing/2014/main" id="{F0E689FB-1C7F-C46C-2F63-A4502141BC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04790"/>
            <a:ext cx="4651651" cy="499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533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770</TotalTime>
  <Words>2501</Words>
  <Application>Microsoft Office PowerPoint</Application>
  <PresentationFormat>Panoramiczny</PresentationFormat>
  <Paragraphs>386</Paragraphs>
  <Slides>23</Slides>
  <Notes>22</Notes>
  <HiddenSlides>0</HiddenSlides>
  <MMClips>0</MMClips>
  <ScaleCrop>false</ScaleCrop>
  <HeadingPairs>
    <vt:vector size="6" baseType="variant">
      <vt:variant>
        <vt:lpstr>Używane czcionki</vt:lpstr>
      </vt:variant>
      <vt:variant>
        <vt:i4>4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23</vt:i4>
      </vt:variant>
    </vt:vector>
  </HeadingPairs>
  <TitlesOfParts>
    <vt:vector size="28" baseType="lpstr">
      <vt:lpstr>Aptos</vt:lpstr>
      <vt:lpstr>Aptos Display</vt:lpstr>
      <vt:lpstr>Arial</vt:lpstr>
      <vt:lpstr>Wingdings</vt:lpstr>
      <vt:lpstr>Office Theme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Gmina Lubliniec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Słoneczny Lubliniec II</dc:title>
  <dc:subject>Prezentacja informacyjna dla mieszkańców</dc:subject>
  <dc:creator>OpenAI</dc:creator>
  <cp:lastModifiedBy>Wudimeks wudimeks</cp:lastModifiedBy>
  <cp:revision>26</cp:revision>
  <dcterms:created xsi:type="dcterms:W3CDTF">2026-08-04T06:04:54Z</dcterms:created>
  <dcterms:modified xsi:type="dcterms:W3CDTF">2026-08-20T11:08:23Z</dcterms:modified>
</cp:coreProperties>
</file>